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7" r:id="rId39"/>
    <p:sldId id="339" r:id="rId40"/>
    <p:sldId id="341" r:id="rId41"/>
    <p:sldId id="351" r:id="rId42"/>
    <p:sldId id="352" r:id="rId43"/>
    <p:sldId id="356" r:id="rId44"/>
    <p:sldId id="357" r:id="rId4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3874"/>
  </p:normalViewPr>
  <p:slideViewPr>
    <p:cSldViewPr snapToGrid="0" snapToObjects="1">
      <p:cViewPr varScale="1">
        <p:scale>
          <a:sx n="68" d="100"/>
          <a:sy n="68" d="100"/>
        </p:scale>
        <p:origin x="23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Shape 3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5" name="Shape 3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4" name="Shape 4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16047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7215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07689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5" name="Shape 5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2995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0" name="Shape 5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>
              <a:latin typeface="Wingdings"/>
              <a:ea typeface="Wingdings"/>
              <a:cs typeface="Wingding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680363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5" name="Shape 5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304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1" name="Shape 5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4683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1" name="Shape 3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6" name="Shape 5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6444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2" name="Shape 5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0884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03556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6" name="Shape 6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061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6" name="Shape 3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1" name="Shape 3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4661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9" name="Shape 3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66212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8" name="Shape 3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451539" y="1333428"/>
            <a:ext cx="8321968" cy="4843535"/>
          </a:xfrm>
          <a:prstGeom prst="rect">
            <a:avLst/>
          </a:prstGeom>
        </p:spPr>
        <p:txBody>
          <a:bodyPr/>
          <a:lstStyle>
            <a:lvl1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1pPr>
            <a:lvl2pPr marL="731519" indent="-274319">
              <a:buFontTx/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2pPr>
            <a:lvl3pPr marL="1219200" indent="-304800">
              <a:buFontTx/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3pPr>
            <a:lvl4pPr marL="1714500" indent="-342900">
              <a:buFontTx/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4pPr>
            <a:lvl5pPr marL="2171700" indent="-342900">
              <a:buFontTx/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5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360717"/>
            <a:ext cx="9144000" cy="49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3908521" y="6400943"/>
            <a:ext cx="155742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Myriad Web Pro"/>
                <a:ea typeface="Myriad Web Pro"/>
                <a:cs typeface="Myriad Web Pro"/>
                <a:sym typeface="Myriad Web Pro"/>
              </a:defRPr>
            </a:lvl1pPr>
          </a:lstStyle>
          <a:p>
            <a:r>
              <a:t>www.snapbytes.com</a:t>
            </a:r>
          </a:p>
        </p:txBody>
      </p:sp>
      <p:pic>
        <p:nvPicPr>
          <p:cNvPr id="167" name="image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59803" y="6469672"/>
            <a:ext cx="148719" cy="148719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xfrm>
            <a:off x="2802468" y="337448"/>
            <a:ext cx="5971038" cy="822485"/>
          </a:xfrm>
          <a:prstGeom prst="rect">
            <a:avLst/>
          </a:prstGeom>
        </p:spPr>
        <p:txBody>
          <a:bodyPr anchor="ctr"/>
          <a:lstStyle>
            <a:lvl1pPr algn="r">
              <a:defRPr sz="4200"/>
            </a:lvl1pPr>
          </a:lstStyle>
          <a:p>
            <a:r>
              <a:t>Title Text</a:t>
            </a:r>
          </a:p>
        </p:txBody>
      </p:sp>
      <p:pic>
        <p:nvPicPr>
          <p:cNvPr id="169" name="image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7274" y="404645"/>
            <a:ext cx="2250177" cy="60393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451538" y="1171001"/>
            <a:ext cx="8260927" cy="1"/>
          </a:xfrm>
          <a:prstGeom prst="line">
            <a:avLst/>
          </a:prstGeom>
          <a:ln w="12700">
            <a:solidFill>
              <a:srgbClr val="4040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pic" idx="13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xfrm>
            <a:off x="464343" y="428625"/>
            <a:ext cx="3571876" cy="1303735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l" defTabSz="410765">
              <a:lnSpc>
                <a:spcPct val="100000"/>
              </a:lnSpc>
              <a:defRPr sz="3000" b="0" cap="all" spc="479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0" name="Shape 180"/>
          <p:cNvSpPr>
            <a:spLocks noGrp="1"/>
          </p:cNvSpPr>
          <p:nvPr>
            <p:ph type="body" sz="half" idx="1"/>
          </p:nvPr>
        </p:nvSpPr>
        <p:spPr>
          <a:xfrm>
            <a:off x="464343" y="1982390"/>
            <a:ext cx="3571876" cy="4259462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262466" indent="-262466" defTabSz="410765">
              <a:lnSpc>
                <a:spcPct val="100000"/>
              </a:lnSpc>
              <a:spcBef>
                <a:spcPts val="2200"/>
              </a:spcBef>
              <a:buClr>
                <a:srgbClr val="646464"/>
              </a:buClr>
              <a:buSzPct val="90000"/>
              <a:buFontTx/>
              <a:defRPr sz="20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  <a:lvl2pPr marL="656166" indent="-262466" defTabSz="410765">
              <a:lnSpc>
                <a:spcPct val="100000"/>
              </a:lnSpc>
              <a:spcBef>
                <a:spcPts val="2200"/>
              </a:spcBef>
              <a:buClr>
                <a:srgbClr val="646464"/>
              </a:buClr>
              <a:buSzPct val="90000"/>
              <a:buFontTx/>
              <a:defRPr sz="20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2pPr>
            <a:lvl3pPr marL="1049866" indent="-262466" defTabSz="410765">
              <a:lnSpc>
                <a:spcPct val="100000"/>
              </a:lnSpc>
              <a:spcBef>
                <a:spcPts val="2200"/>
              </a:spcBef>
              <a:buClr>
                <a:srgbClr val="646464"/>
              </a:buClr>
              <a:buSzPct val="90000"/>
              <a:buFontTx/>
              <a:defRPr sz="20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3pPr>
            <a:lvl4pPr marL="1443566" indent="-262466" defTabSz="410765">
              <a:lnSpc>
                <a:spcPct val="100000"/>
              </a:lnSpc>
              <a:spcBef>
                <a:spcPts val="2200"/>
              </a:spcBef>
              <a:buClr>
                <a:srgbClr val="646464"/>
              </a:buClr>
              <a:buSzPct val="90000"/>
              <a:buFontTx/>
              <a:defRPr sz="20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4pPr>
            <a:lvl5pPr marL="1837266" indent="-262466" defTabSz="410765">
              <a:lnSpc>
                <a:spcPct val="100000"/>
              </a:lnSpc>
              <a:spcBef>
                <a:spcPts val="2200"/>
              </a:spcBef>
              <a:buClr>
                <a:srgbClr val="646464"/>
              </a:buClr>
              <a:buSzPct val="90000"/>
              <a:buFontTx/>
              <a:defRPr sz="20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4440501" y="6509742"/>
            <a:ext cx="242635" cy="2746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sldNum" sz="quarter" idx="2"/>
          </p:nvPr>
        </p:nvSpPr>
        <p:spPr>
          <a:xfrm>
            <a:off x="4440501" y="6509742"/>
            <a:ext cx="242635" cy="2746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body" sz="quarter" idx="13"/>
          </p:nvPr>
        </p:nvSpPr>
        <p:spPr>
          <a:xfrm>
            <a:off x="892968" y="2080617"/>
            <a:ext cx="7358064" cy="368301"/>
          </a:xfrm>
          <a:prstGeom prst="rect">
            <a:avLst/>
          </a:prstGeom>
          <a:ln w="3175"/>
        </p:spPr>
        <p:txBody>
          <a:bodyPr lIns="35718" tIns="35718" rIns="35718" bIns="35718">
            <a:spAutoFit/>
          </a:bodyPr>
          <a:lstStyle>
            <a:lvl1pPr marL="0" indent="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 cap="all" spc="256">
                <a:solidFill>
                  <a:srgbClr val="55D7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4"/>
          </p:nvPr>
        </p:nvSpPr>
        <p:spPr>
          <a:xfrm>
            <a:off x="892968" y="946546"/>
            <a:ext cx="7358064" cy="508994"/>
          </a:xfrm>
          <a:prstGeom prst="rect">
            <a:avLst/>
          </a:prstGeom>
          <a:ln w="3175"/>
        </p:spPr>
        <p:txBody>
          <a:bodyPr lIns="35718" tIns="35718" rIns="35718" bIns="35718" anchor="ctr">
            <a:spAutoFit/>
          </a:bodyPr>
          <a:lstStyle>
            <a:lvl1pPr marL="0" indent="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97" name="Shape 197"/>
          <p:cNvSpPr>
            <a:spLocks noGrp="1"/>
          </p:cNvSpPr>
          <p:nvPr>
            <p:ph type="pic" idx="15"/>
          </p:nvPr>
        </p:nvSpPr>
        <p:spPr>
          <a:xfrm>
            <a:off x="-13395" y="2540496"/>
            <a:ext cx="9144001" cy="431304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4440501" y="6509742"/>
            <a:ext cx="242635" cy="2746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title"/>
          </p:nvPr>
        </p:nvSpPr>
        <p:spPr>
          <a:xfrm>
            <a:off x="464343" y="428625"/>
            <a:ext cx="8215314" cy="1000125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l" defTabSz="410765">
              <a:lnSpc>
                <a:spcPct val="100000"/>
              </a:lnSpc>
              <a:defRPr sz="3000" b="0" cap="all" spc="479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06" name="Shape 206"/>
          <p:cNvSpPr>
            <a:spLocks noGrp="1"/>
          </p:cNvSpPr>
          <p:nvPr>
            <p:ph type="body" idx="1"/>
          </p:nvPr>
        </p:nvSpPr>
        <p:spPr>
          <a:xfrm>
            <a:off x="464343" y="1419820"/>
            <a:ext cx="8215314" cy="4723805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313266" indent="-313266" defTabSz="410765">
              <a:lnSpc>
                <a:spcPct val="100000"/>
              </a:lnSpc>
              <a:spcBef>
                <a:spcPts val="2900"/>
              </a:spcBef>
              <a:buClr>
                <a:srgbClr val="646464"/>
              </a:buClr>
              <a:buSzPct val="90000"/>
              <a:buFontTx/>
              <a:defRPr sz="24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  <a:lvl2pPr marL="783166" indent="-313266" defTabSz="410765">
              <a:lnSpc>
                <a:spcPct val="100000"/>
              </a:lnSpc>
              <a:spcBef>
                <a:spcPts val="2900"/>
              </a:spcBef>
              <a:buClr>
                <a:srgbClr val="646464"/>
              </a:buClr>
              <a:buSzPct val="90000"/>
              <a:buFontTx/>
              <a:defRPr sz="24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2pPr>
            <a:lvl3pPr marL="1253066" indent="-313266" defTabSz="410765">
              <a:lnSpc>
                <a:spcPct val="100000"/>
              </a:lnSpc>
              <a:spcBef>
                <a:spcPts val="2900"/>
              </a:spcBef>
              <a:buClr>
                <a:srgbClr val="646464"/>
              </a:buClr>
              <a:buSzPct val="90000"/>
              <a:buFontTx/>
              <a:defRPr sz="24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3pPr>
            <a:lvl4pPr marL="1722966" indent="-313266" defTabSz="410765">
              <a:lnSpc>
                <a:spcPct val="100000"/>
              </a:lnSpc>
              <a:spcBef>
                <a:spcPts val="2900"/>
              </a:spcBef>
              <a:buClr>
                <a:srgbClr val="646464"/>
              </a:buClr>
              <a:buSzPct val="90000"/>
              <a:buFontTx/>
              <a:defRPr sz="24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4pPr>
            <a:lvl5pPr marL="2192866" indent="-313266" defTabSz="410765">
              <a:lnSpc>
                <a:spcPct val="100000"/>
              </a:lnSpc>
              <a:spcBef>
                <a:spcPts val="2900"/>
              </a:spcBef>
              <a:buClr>
                <a:srgbClr val="646464"/>
              </a:buClr>
              <a:buSzPct val="90000"/>
              <a:buFontTx/>
              <a:defRPr sz="24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4440501" y="6509742"/>
            <a:ext cx="242635" cy="2746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464343" y="428625"/>
            <a:ext cx="8215314" cy="1000125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l" defTabSz="410765">
              <a:lnSpc>
                <a:spcPct val="100000"/>
              </a:lnSpc>
              <a:defRPr sz="3000" b="0" cap="all" spc="479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4440501" y="6509742"/>
            <a:ext cx="242635" cy="2746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pic" idx="13"/>
          </p:nvPr>
        </p:nvSpPr>
        <p:spPr>
          <a:xfrm>
            <a:off x="4567535" y="4464"/>
            <a:ext cx="4572001" cy="685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83976" y="3027164"/>
            <a:ext cx="3804048" cy="2098477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l" defTabSz="410765">
              <a:lnSpc>
                <a:spcPct val="100000"/>
              </a:lnSpc>
              <a:defRPr sz="3000" b="0" cap="all" spc="479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xfrm>
            <a:off x="383976" y="2411015"/>
            <a:ext cx="3804048" cy="625079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0" indent="0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 cap="all" spc="256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 cap="all" spc="256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 cap="all" spc="256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 cap="all" spc="256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 cap="all" spc="256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xfrm>
            <a:off x="4440501" y="6509742"/>
            <a:ext cx="242635" cy="2746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383976" y="3027164"/>
            <a:ext cx="3804048" cy="2098477"/>
          </a:xfrm>
          <a:prstGeom prst="rect">
            <a:avLst/>
          </a:prstGeom>
        </p:spPr>
        <p:txBody>
          <a:bodyPr lIns="0" tIns="0" rIns="0" bIns="0" anchor="t"/>
          <a:lstStyle>
            <a:lvl1pPr algn="l" defTabSz="410765">
              <a:lnSpc>
                <a:spcPct val="100000"/>
              </a:lnSpc>
              <a:defRPr sz="3000" b="0" cap="all" spc="479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xfrm>
            <a:off x="383976" y="2411015"/>
            <a:ext cx="3804048" cy="62507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 cap="all" spc="256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 cap="all" spc="256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 cap="all" spc="256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 cap="all" spc="256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 cap="all" spc="256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hape 234"/>
          <p:cNvSpPr>
            <a:spLocks noGrp="1"/>
          </p:cNvSpPr>
          <p:nvPr>
            <p:ph type="sldNum" sz="quarter" idx="2"/>
          </p:nvPr>
        </p:nvSpPr>
        <p:spPr>
          <a:xfrm>
            <a:off x="4419599" y="6172199"/>
            <a:ext cx="2133601" cy="368301"/>
          </a:xfrm>
          <a:prstGeom prst="rect">
            <a:avLst/>
          </a:prstGeom>
        </p:spPr>
        <p:txBody>
          <a:bodyPr lIns="32146" tIns="32146" rIns="32146" bIns="32146"/>
          <a:lstStyle>
            <a:lvl1pPr defTabSz="410765">
              <a:defRPr sz="8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451539" y="1333428"/>
            <a:ext cx="8321968" cy="4843535"/>
          </a:xfrm>
          <a:prstGeom prst="rect">
            <a:avLst/>
          </a:prstGeom>
        </p:spPr>
        <p:txBody>
          <a:bodyPr/>
          <a:lstStyle>
            <a:lvl1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1pPr>
            <a:lvl2pPr marL="731519" indent="-274319">
              <a:buFontTx/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2pPr>
            <a:lvl3pPr marL="1219200" indent="-304800">
              <a:buFontTx/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3pPr>
            <a:lvl4pPr marL="1714500" indent="-342900">
              <a:buFontTx/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4pPr>
            <a:lvl5pPr marL="2171700" indent="-342900">
              <a:buFontTx/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3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360717"/>
            <a:ext cx="9144000" cy="497284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/>
          <p:nvPr/>
        </p:nvSpPr>
        <p:spPr>
          <a:xfrm>
            <a:off x="3908521" y="6400943"/>
            <a:ext cx="155742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Myriad Web Pro"/>
                <a:ea typeface="Myriad Web Pro"/>
                <a:cs typeface="Myriad Web Pro"/>
                <a:sym typeface="Myriad Web Pro"/>
              </a:defRPr>
            </a:lvl1pPr>
          </a:lstStyle>
          <a:p>
            <a:r>
              <a:t>www.snapbytes.com</a:t>
            </a:r>
          </a:p>
        </p:txBody>
      </p:sp>
      <p:pic>
        <p:nvPicPr>
          <p:cNvPr id="25" name="image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59803" y="6469672"/>
            <a:ext cx="148719" cy="148719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2802468" y="337448"/>
            <a:ext cx="5971038" cy="822485"/>
          </a:xfrm>
          <a:prstGeom prst="rect">
            <a:avLst/>
          </a:prstGeom>
        </p:spPr>
        <p:txBody>
          <a:bodyPr anchor="ctr"/>
          <a:lstStyle>
            <a:lvl1pPr algn="r">
              <a:defRPr sz="4200"/>
            </a:lvl1pPr>
          </a:lstStyle>
          <a:p>
            <a:r>
              <a:t>Title Text</a:t>
            </a:r>
          </a:p>
        </p:txBody>
      </p:sp>
      <p:pic>
        <p:nvPicPr>
          <p:cNvPr id="27" name="image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7274" y="404645"/>
            <a:ext cx="2250177" cy="603931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/>
          <p:nvPr/>
        </p:nvSpPr>
        <p:spPr>
          <a:xfrm>
            <a:off x="451538" y="1171001"/>
            <a:ext cx="8260927" cy="1"/>
          </a:xfrm>
          <a:prstGeom prst="line">
            <a:avLst/>
          </a:prstGeom>
          <a:ln w="12700">
            <a:solidFill>
              <a:srgbClr val="4040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637565" y="4199730"/>
            <a:ext cx="7886701" cy="923193"/>
          </a:xfrm>
          <a:prstGeom prst="rect">
            <a:avLst/>
          </a:prstGeom>
        </p:spPr>
        <p:txBody>
          <a:bodyPr/>
          <a:lstStyle>
            <a:lvl1pPr algn="l">
              <a:defRPr sz="5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37" name="image8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097215"/>
            <a:ext cx="330922" cy="115160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360717"/>
            <a:ext cx="9144000" cy="497284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>
            <a:spLocks noGrp="1"/>
          </p:cNvSpPr>
          <p:nvPr>
            <p:ph type="body" sz="quarter" idx="1"/>
          </p:nvPr>
        </p:nvSpPr>
        <p:spPr>
          <a:xfrm>
            <a:off x="594562" y="2997744"/>
            <a:ext cx="2453440" cy="3022057"/>
          </a:xfrm>
          <a:prstGeom prst="rect">
            <a:avLst/>
          </a:prstGeom>
        </p:spPr>
        <p:txBody>
          <a:bodyPr/>
          <a:lstStyle>
            <a:lvl1pPr marL="182879" indent="-182879">
              <a:lnSpc>
                <a:spcPct val="100000"/>
              </a:lnSpc>
              <a:spcBef>
                <a:spcPts val="200"/>
              </a:spcBef>
              <a:buSzPct val="73000"/>
              <a:buFontTx/>
              <a:buBlip>
                <a:blip r:embed="rId4"/>
              </a:buBlip>
              <a:defRPr sz="15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1pPr>
            <a:lvl2pPr marL="671512" indent="-214312">
              <a:lnSpc>
                <a:spcPct val="100000"/>
              </a:lnSpc>
              <a:spcBef>
                <a:spcPts val="200"/>
              </a:spcBef>
              <a:buFontTx/>
              <a:defRPr sz="15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2pPr>
            <a:lvl3pPr marL="1085850" indent="-171450">
              <a:lnSpc>
                <a:spcPct val="100000"/>
              </a:lnSpc>
              <a:spcBef>
                <a:spcPts val="200"/>
              </a:spcBef>
              <a:buFontTx/>
              <a:defRPr sz="15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3pPr>
            <a:lvl4pPr marL="1562100" indent="-190500">
              <a:lnSpc>
                <a:spcPct val="100000"/>
              </a:lnSpc>
              <a:spcBef>
                <a:spcPts val="200"/>
              </a:spcBef>
              <a:buFontTx/>
              <a:defRPr sz="15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4pPr>
            <a:lvl5pPr marL="2019300" indent="-190500">
              <a:lnSpc>
                <a:spcPct val="100000"/>
              </a:lnSpc>
              <a:spcBef>
                <a:spcPts val="200"/>
              </a:spcBef>
              <a:buFontTx/>
              <a:defRPr sz="15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6" name="imag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7274" y="404645"/>
            <a:ext cx="2250177" cy="60393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451538" y="1171001"/>
            <a:ext cx="8260927" cy="1"/>
          </a:xfrm>
          <a:prstGeom prst="line">
            <a:avLst/>
          </a:prstGeom>
          <a:ln w="12700">
            <a:solidFill>
              <a:srgbClr val="4040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" name="Shape 68"/>
          <p:cNvSpPr/>
          <p:nvPr/>
        </p:nvSpPr>
        <p:spPr>
          <a:xfrm>
            <a:off x="3908521" y="6400943"/>
            <a:ext cx="155742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Myriad Web Pro"/>
                <a:ea typeface="Myriad Web Pro"/>
                <a:cs typeface="Myriad Web Pro"/>
                <a:sym typeface="Myriad Web Pro"/>
              </a:defRPr>
            </a:lvl1pPr>
          </a:lstStyle>
          <a:p>
            <a:r>
              <a:t>www.snapbytes.com</a:t>
            </a:r>
          </a:p>
        </p:txBody>
      </p:sp>
      <p:pic>
        <p:nvPicPr>
          <p:cNvPr id="69" name="image4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59803" y="6469672"/>
            <a:ext cx="148719" cy="148719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>
            <a:spLocks noGrp="1"/>
          </p:cNvSpPr>
          <p:nvPr>
            <p:ph type="pic" sz="quarter" idx="13"/>
          </p:nvPr>
        </p:nvSpPr>
        <p:spPr>
          <a:xfrm>
            <a:off x="594562" y="1589523"/>
            <a:ext cx="2453440" cy="8598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body" sz="quarter" idx="14"/>
          </p:nvPr>
        </p:nvSpPr>
        <p:spPr>
          <a:xfrm>
            <a:off x="594562" y="2558090"/>
            <a:ext cx="2453744" cy="39846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 b="1">
                <a:solidFill>
                  <a:srgbClr val="0D4D8B"/>
                </a:solidFill>
                <a:latin typeface="Myriad Pro"/>
                <a:ea typeface="Myriad Pro"/>
                <a:cs typeface="Myriad Pro"/>
                <a:sym typeface="Myriad Pro"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5"/>
          </p:nvPr>
        </p:nvSpPr>
        <p:spPr>
          <a:xfrm>
            <a:off x="3285364" y="2558090"/>
            <a:ext cx="2485689" cy="39846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 b="1">
                <a:solidFill>
                  <a:srgbClr val="0D4D8B"/>
                </a:solidFill>
                <a:latin typeface="Myriad Pro"/>
                <a:ea typeface="Myriad Pro"/>
                <a:cs typeface="Myriad Pro"/>
                <a:sym typeface="Myriad Pro"/>
              </a:defRPr>
            </a:pP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quarter" idx="16"/>
          </p:nvPr>
        </p:nvSpPr>
        <p:spPr>
          <a:xfrm>
            <a:off x="6036843" y="2558090"/>
            <a:ext cx="2487613" cy="39846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 b="1">
                <a:solidFill>
                  <a:srgbClr val="0D4D8B"/>
                </a:solidFill>
                <a:latin typeface="Myriad Pro"/>
                <a:ea typeface="Myriad Pro"/>
                <a:cs typeface="Myriad Pro"/>
                <a:sym typeface="Myriad Pro"/>
              </a:defRPr>
            </a:pPr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pic" sz="quarter" idx="17"/>
          </p:nvPr>
        </p:nvSpPr>
        <p:spPr>
          <a:xfrm>
            <a:off x="3292213" y="1589523"/>
            <a:ext cx="2478535" cy="8598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pic" sz="quarter" idx="18"/>
          </p:nvPr>
        </p:nvSpPr>
        <p:spPr>
          <a:xfrm>
            <a:off x="6036843" y="1589523"/>
            <a:ext cx="2487309" cy="8598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2802468" y="337448"/>
            <a:ext cx="5971038" cy="822485"/>
          </a:xfrm>
          <a:prstGeom prst="rect">
            <a:avLst/>
          </a:prstGeom>
        </p:spPr>
        <p:txBody>
          <a:bodyPr anchor="ctr"/>
          <a:lstStyle>
            <a:lvl1pPr algn="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360717"/>
            <a:ext cx="9144000" cy="49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/>
        </p:nvSpPr>
        <p:spPr>
          <a:xfrm>
            <a:off x="3908521" y="6400943"/>
            <a:ext cx="155742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Myriad Web Pro"/>
                <a:ea typeface="Myriad Web Pro"/>
                <a:cs typeface="Myriad Web Pro"/>
                <a:sym typeface="Myriad Web Pro"/>
              </a:defRPr>
            </a:lvl1pPr>
          </a:lstStyle>
          <a:p>
            <a:r>
              <a:t>www.snapbytes.com</a:t>
            </a:r>
          </a:p>
        </p:txBody>
      </p:sp>
      <p:pic>
        <p:nvPicPr>
          <p:cNvPr id="109" name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59803" y="6469672"/>
            <a:ext cx="148719" cy="148719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xfrm>
            <a:off x="2802468" y="337448"/>
            <a:ext cx="5971038" cy="822485"/>
          </a:xfrm>
          <a:prstGeom prst="rect">
            <a:avLst/>
          </a:prstGeom>
        </p:spPr>
        <p:txBody>
          <a:bodyPr anchor="ctr"/>
          <a:lstStyle>
            <a:lvl1pPr algn="r">
              <a:defRPr sz="4200"/>
            </a:lvl1pPr>
          </a:lstStyle>
          <a:p>
            <a:r>
              <a:t>Title Text</a:t>
            </a:r>
          </a:p>
        </p:txBody>
      </p:sp>
      <p:pic>
        <p:nvPicPr>
          <p:cNvPr id="111" name="imag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7274" y="404645"/>
            <a:ext cx="2250177" cy="603931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451538" y="1171001"/>
            <a:ext cx="8260927" cy="1"/>
          </a:xfrm>
          <a:prstGeom prst="line">
            <a:avLst/>
          </a:prstGeom>
          <a:ln w="12700">
            <a:solidFill>
              <a:srgbClr val="4040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body" sz="half" idx="1"/>
          </p:nvPr>
        </p:nvSpPr>
        <p:spPr>
          <a:xfrm>
            <a:off x="451539" y="1508242"/>
            <a:ext cx="3104462" cy="469004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1pPr>
            <a:lvl2pPr marL="0" indent="457200">
              <a:buSzTx/>
              <a:buFontTx/>
              <a:buNone/>
              <a:defRPr sz="16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2pPr>
            <a:lvl3pPr marL="0" indent="914400">
              <a:buSzTx/>
              <a:buFontTx/>
              <a:buNone/>
              <a:defRPr sz="16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3pPr>
            <a:lvl4pPr marL="0" indent="1371600">
              <a:buSzTx/>
              <a:buFontTx/>
              <a:buNone/>
              <a:defRPr sz="16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4pPr>
            <a:lvl5pPr marL="0" indent="1828800">
              <a:buSzTx/>
              <a:buFontTx/>
              <a:buNone/>
              <a:defRPr sz="16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1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360717"/>
            <a:ext cx="9144000" cy="49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3908521" y="6400943"/>
            <a:ext cx="155742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Myriad Web Pro"/>
                <a:ea typeface="Myriad Web Pro"/>
                <a:cs typeface="Myriad Web Pro"/>
                <a:sym typeface="Myriad Web Pro"/>
              </a:defRPr>
            </a:lvl1pPr>
          </a:lstStyle>
          <a:p>
            <a:r>
              <a:t>www.snapbytes.com</a:t>
            </a:r>
          </a:p>
        </p:txBody>
      </p:sp>
      <p:pic>
        <p:nvPicPr>
          <p:cNvPr id="123" name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59803" y="6469672"/>
            <a:ext cx="148719" cy="148719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2802467" y="432460"/>
            <a:ext cx="5971040" cy="63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 lnSpcReduction="10000"/>
          </a:bodyPr>
          <a:lstStyle>
            <a:lvl1pPr algn="r">
              <a:lnSpc>
                <a:spcPct val="90000"/>
              </a:lnSpc>
              <a:defRPr sz="4200" b="1">
                <a:solidFill>
                  <a:srgbClr val="0D4D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t>Master title style</a:t>
            </a:r>
          </a:p>
        </p:txBody>
      </p:sp>
      <p:pic>
        <p:nvPicPr>
          <p:cNvPr id="125" name="imag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7274" y="404645"/>
            <a:ext cx="2250177" cy="60393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/>
        </p:nvSpPr>
        <p:spPr>
          <a:xfrm>
            <a:off x="451538" y="1171001"/>
            <a:ext cx="8260927" cy="1"/>
          </a:xfrm>
          <a:prstGeom prst="line">
            <a:avLst/>
          </a:prstGeom>
          <a:ln w="12700">
            <a:solidFill>
              <a:srgbClr val="4040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xfrm>
            <a:off x="2802468" y="337448"/>
            <a:ext cx="5971038" cy="822485"/>
          </a:xfrm>
          <a:prstGeom prst="rect">
            <a:avLst/>
          </a:prstGeom>
        </p:spPr>
        <p:txBody>
          <a:bodyPr anchor="ctr"/>
          <a:lstStyle>
            <a:lvl1pPr algn="r">
              <a:defRPr sz="4200"/>
            </a:lvl1pPr>
          </a:lstStyle>
          <a:p>
            <a:r>
              <a:t>Title Text</a:t>
            </a:r>
          </a:p>
        </p:txBody>
      </p:sp>
      <p:pic>
        <p:nvPicPr>
          <p:cNvPr id="135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274" y="404645"/>
            <a:ext cx="2250177" cy="60393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451538" y="1171001"/>
            <a:ext cx="8260927" cy="1"/>
          </a:xfrm>
          <a:prstGeom prst="line">
            <a:avLst/>
          </a:prstGeom>
          <a:ln w="12700">
            <a:solidFill>
              <a:srgbClr val="4040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body" sz="quarter" idx="13"/>
          </p:nvPr>
        </p:nvSpPr>
        <p:spPr>
          <a:xfrm>
            <a:off x="401835" y="1107281"/>
            <a:ext cx="8340330" cy="1"/>
          </a:xfrm>
          <a:prstGeom prst="line">
            <a:avLst/>
          </a:prstGeom>
          <a:ln w="254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lIns="35718" tIns="35718" rIns="35718" bIns="35718" anchor="ctr">
            <a:noAutofit/>
          </a:bodyPr>
          <a:lstStyle/>
          <a:p>
            <a:pPr marL="0" indent="0" defTabSz="321468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xfrm>
            <a:off x="401835" y="508992"/>
            <a:ext cx="8340330" cy="508993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l" defTabSz="410765">
              <a:lnSpc>
                <a:spcPct val="100000"/>
              </a:lnSpc>
              <a:spcBef>
                <a:spcPts val="1600"/>
              </a:spcBef>
              <a:defRPr sz="3600" b="0" cap="all">
                <a:solidFill>
                  <a:srgbClr val="747676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401835" y="1268015"/>
            <a:ext cx="8340330" cy="5080993"/>
          </a:xfrm>
          <a:prstGeom prst="rect">
            <a:avLst/>
          </a:prstGeom>
        </p:spPr>
        <p:txBody>
          <a:bodyPr lIns="35718" tIns="35718" rIns="35718" bIns="35718"/>
          <a:lstStyle>
            <a:lvl1pPr marL="323056" indent="-323056" defTabSz="410765">
              <a:lnSpc>
                <a:spcPct val="100000"/>
              </a:lnSpc>
              <a:spcBef>
                <a:spcPts val="1200"/>
              </a:spcBef>
              <a:buSzPct val="75000"/>
              <a:buFont typeface="Zapf Dingbats"/>
              <a:buChar char="➤"/>
              <a:defRPr sz="220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  <a:lvl2pPr marL="792956" indent="-323056" defTabSz="410765">
              <a:lnSpc>
                <a:spcPct val="100000"/>
              </a:lnSpc>
              <a:spcBef>
                <a:spcPts val="1200"/>
              </a:spcBef>
              <a:buSzPct val="75000"/>
              <a:buFont typeface="Zapf Dingbats"/>
              <a:buChar char="➤"/>
              <a:defRPr sz="220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2pPr>
            <a:lvl3pPr marL="1262856" indent="-323056" defTabSz="410765">
              <a:lnSpc>
                <a:spcPct val="100000"/>
              </a:lnSpc>
              <a:spcBef>
                <a:spcPts val="1200"/>
              </a:spcBef>
              <a:buSzPct val="75000"/>
              <a:buFont typeface="Zapf Dingbats"/>
              <a:buChar char="➤"/>
              <a:defRPr sz="220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3pPr>
            <a:lvl4pPr marL="1732756" indent="-323056" defTabSz="410765">
              <a:lnSpc>
                <a:spcPct val="100000"/>
              </a:lnSpc>
              <a:spcBef>
                <a:spcPts val="1200"/>
              </a:spcBef>
              <a:buSzPct val="75000"/>
              <a:buFont typeface="Zapf Dingbats"/>
              <a:buChar char="➤"/>
              <a:defRPr sz="220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4pPr>
            <a:lvl5pPr marL="2202656" indent="-323056" defTabSz="410765">
              <a:lnSpc>
                <a:spcPct val="100000"/>
              </a:lnSpc>
              <a:spcBef>
                <a:spcPts val="1200"/>
              </a:spcBef>
              <a:buSzPct val="75000"/>
              <a:buFont typeface="Zapf Dingbats"/>
              <a:buChar char="➤"/>
              <a:defRPr sz="220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8493764" y="6465093"/>
            <a:ext cx="218245" cy="223839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defRPr sz="11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357187" y="1526976"/>
            <a:ext cx="8435597" cy="1"/>
          </a:xfrm>
          <a:prstGeom prst="line">
            <a:avLst/>
          </a:prstGeom>
          <a:ln w="3175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8" tIns="35718" rIns="35718" bIns="35718" anchor="ctr"/>
          <a:lstStyle/>
          <a:p>
            <a:pPr defTabSz="321468">
              <a:defRPr sz="8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357187" y="446484"/>
            <a:ext cx="8435597" cy="1"/>
          </a:xfrm>
          <a:prstGeom prst="line">
            <a:avLst/>
          </a:prstGeom>
          <a:ln w="3175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8" tIns="35718" rIns="35718" bIns="35718" anchor="ctr"/>
          <a:lstStyle/>
          <a:p>
            <a:pPr defTabSz="321468">
              <a:defRPr sz="8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xfrm>
            <a:off x="357187" y="562570"/>
            <a:ext cx="8429626" cy="857251"/>
          </a:xfrm>
          <a:prstGeom prst="rect">
            <a:avLst/>
          </a:prstGeom>
        </p:spPr>
        <p:txBody>
          <a:bodyPr lIns="35718" tIns="35718" rIns="35718" bIns="35718" anchor="ctr"/>
          <a:lstStyle>
            <a:lvl1pPr defTabSz="410765">
              <a:spcBef>
                <a:spcPts val="1100"/>
              </a:spcBef>
              <a:defRPr sz="4800" b="0">
                <a:solidFill>
                  <a:srgbClr val="D93E2B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t>Title Text</a:t>
            </a:r>
          </a:p>
        </p:txBody>
      </p:sp>
      <p:sp>
        <p:nvSpPr>
          <p:cNvPr id="157" name="Shape 157"/>
          <p:cNvSpPr>
            <a:spLocks noGrp="1"/>
          </p:cNvSpPr>
          <p:nvPr>
            <p:ph type="sldNum" sz="quarter" idx="2"/>
          </p:nvPr>
        </p:nvSpPr>
        <p:spPr>
          <a:xfrm>
            <a:off x="4449266" y="6509742"/>
            <a:ext cx="236538" cy="2746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992533" y="263712"/>
            <a:ext cx="3136902" cy="841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3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0" y="6360717"/>
            <a:ext cx="9144000" cy="49728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685800" y="1400580"/>
            <a:ext cx="7772400" cy="991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pic>
        <p:nvPicPr>
          <p:cNvPr id="5" name="image4.pdf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3759803" y="6469672"/>
            <a:ext cx="148719" cy="14871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</p:sldLayoutIdLst>
  <p:transition spd="med"/>
  <p:txStyles>
    <p:titleStyle>
      <a:lvl1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D4D8B"/>
          </a:solidFill>
          <a:uFillTx/>
          <a:latin typeface="Myriad Pro"/>
          <a:ea typeface="Myriad Pro"/>
          <a:cs typeface="Myriad Pro"/>
          <a:sym typeface="Myriad Pro"/>
        </a:defRPr>
      </a:lvl1pPr>
      <a:lvl2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D4D8B"/>
          </a:solidFill>
          <a:uFillTx/>
          <a:latin typeface="Myriad Pro"/>
          <a:ea typeface="Myriad Pro"/>
          <a:cs typeface="Myriad Pro"/>
          <a:sym typeface="Myriad Pro"/>
        </a:defRPr>
      </a:lvl2pPr>
      <a:lvl3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D4D8B"/>
          </a:solidFill>
          <a:uFillTx/>
          <a:latin typeface="Myriad Pro"/>
          <a:ea typeface="Myriad Pro"/>
          <a:cs typeface="Myriad Pro"/>
          <a:sym typeface="Myriad Pro"/>
        </a:defRPr>
      </a:lvl3pPr>
      <a:lvl4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D4D8B"/>
          </a:solidFill>
          <a:uFillTx/>
          <a:latin typeface="Myriad Pro"/>
          <a:ea typeface="Myriad Pro"/>
          <a:cs typeface="Myriad Pro"/>
          <a:sym typeface="Myriad Pro"/>
        </a:defRPr>
      </a:lvl4pPr>
      <a:lvl5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D4D8B"/>
          </a:solidFill>
          <a:uFillTx/>
          <a:latin typeface="Myriad Pro"/>
          <a:ea typeface="Myriad Pro"/>
          <a:cs typeface="Myriad Pro"/>
          <a:sym typeface="Myriad Pro"/>
        </a:defRPr>
      </a:lvl5pPr>
      <a:lvl6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D4D8B"/>
          </a:solidFill>
          <a:uFillTx/>
          <a:latin typeface="Myriad Pro"/>
          <a:ea typeface="Myriad Pro"/>
          <a:cs typeface="Myriad Pro"/>
          <a:sym typeface="Myriad Pro"/>
        </a:defRPr>
      </a:lvl6pPr>
      <a:lvl7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D4D8B"/>
          </a:solidFill>
          <a:uFillTx/>
          <a:latin typeface="Myriad Pro"/>
          <a:ea typeface="Myriad Pro"/>
          <a:cs typeface="Myriad Pro"/>
          <a:sym typeface="Myriad Pro"/>
        </a:defRPr>
      </a:lvl7pPr>
      <a:lvl8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D4D8B"/>
          </a:solidFill>
          <a:uFillTx/>
          <a:latin typeface="Myriad Pro"/>
          <a:ea typeface="Myriad Pro"/>
          <a:cs typeface="Myriad Pro"/>
          <a:sym typeface="Myriad Pro"/>
        </a:defRPr>
      </a:lvl8pPr>
      <a:lvl9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D4D8B"/>
          </a:solidFill>
          <a:uFillTx/>
          <a:latin typeface="Myriad Pro"/>
          <a:ea typeface="Myriad Pro"/>
          <a:cs typeface="Myriad Pro"/>
          <a:sym typeface="Myriad Pro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"/><Relationship Id="rId4" Type="http://schemas.openxmlformats.org/officeDocument/2006/relationships/image" Target="../media/image36.t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3908521" y="6400943"/>
            <a:ext cx="155742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Myriad Web Pro"/>
                <a:ea typeface="Myriad Web Pro"/>
                <a:cs typeface="Myriad Web Pro"/>
                <a:sym typeface="Myriad Web Pro"/>
              </a:defRPr>
            </a:lvl1pPr>
          </a:lstStyle>
          <a:p>
            <a:r>
              <a:t>www.snapbytes.com</a:t>
            </a:r>
          </a:p>
        </p:txBody>
      </p:sp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4984"/>
            </a:lvl1pPr>
          </a:lstStyle>
          <a:p>
            <a:r>
              <a:rPr dirty="0"/>
              <a:t>BDD with Cucumber &amp; Java</a:t>
            </a:r>
          </a:p>
        </p:txBody>
      </p:sp>
      <p:grpSp>
        <p:nvGrpSpPr>
          <p:cNvPr id="261" name="Group 261"/>
          <p:cNvGrpSpPr/>
          <p:nvPr/>
        </p:nvGrpSpPr>
        <p:grpSpPr>
          <a:xfrm>
            <a:off x="2117144" y="2411161"/>
            <a:ext cx="4850408" cy="429471"/>
            <a:chOff x="0" y="0"/>
            <a:chExt cx="4850406" cy="429470"/>
          </a:xfrm>
        </p:grpSpPr>
        <p:pic>
          <p:nvPicPr>
            <p:cNvPr id="259" name="image1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844307" y="39418"/>
              <a:ext cx="2006100" cy="330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image1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2192560" cy="4294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Unit Test</a:t>
            </a:r>
          </a:p>
        </p:txBody>
      </p:sp>
      <p:pic>
        <p:nvPicPr>
          <p:cNvPr id="34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740" y="1300239"/>
            <a:ext cx="7671015" cy="4768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roup 350"/>
          <p:cNvGrpSpPr/>
          <p:nvPr/>
        </p:nvGrpSpPr>
        <p:grpSpPr>
          <a:xfrm>
            <a:off x="876300" y="2082799"/>
            <a:ext cx="3064285" cy="1940958"/>
            <a:chOff x="0" y="0"/>
            <a:chExt cx="3064284" cy="1940956"/>
          </a:xfrm>
        </p:grpSpPr>
        <p:pic>
          <p:nvPicPr>
            <p:cNvPr id="349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2657885" cy="14964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48" name="Picture 347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3064285" cy="1940958"/>
            </a:xfrm>
            <a:prstGeom prst="rect">
              <a:avLst/>
            </a:prstGeom>
            <a:effectLst/>
          </p:spPr>
        </p:pic>
      </p:grpSp>
      <p:grpSp>
        <p:nvGrpSpPr>
          <p:cNvPr id="353" name="Group 353"/>
          <p:cNvGrpSpPr/>
          <p:nvPr/>
        </p:nvGrpSpPr>
        <p:grpSpPr>
          <a:xfrm>
            <a:off x="4660900" y="2084242"/>
            <a:ext cx="3854756" cy="1940957"/>
            <a:chOff x="0" y="0"/>
            <a:chExt cx="3854755" cy="1940956"/>
          </a:xfrm>
        </p:grpSpPr>
        <p:pic>
          <p:nvPicPr>
            <p:cNvPr id="352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203200" y="203200"/>
              <a:ext cx="3448356" cy="14964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51" name="Picture 350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54756" cy="1940958"/>
            </a:xfrm>
            <a:prstGeom prst="rect">
              <a:avLst/>
            </a:prstGeom>
            <a:effectLst/>
          </p:spPr>
        </p:pic>
      </p:grpSp>
      <p:sp>
        <p:nvSpPr>
          <p:cNvPr id="354" name="Shape 354"/>
          <p:cNvSpPr/>
          <p:nvPr/>
        </p:nvSpPr>
        <p:spPr>
          <a:xfrm>
            <a:off x="1724782" y="4380229"/>
            <a:ext cx="1583815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r>
              <a:t>Unit Testing</a:t>
            </a:r>
          </a:p>
        </p:txBody>
      </p:sp>
      <p:sp>
        <p:nvSpPr>
          <p:cNvPr id="355" name="Shape 355"/>
          <p:cNvSpPr/>
          <p:nvPr/>
        </p:nvSpPr>
        <p:spPr>
          <a:xfrm>
            <a:off x="5727686" y="4380229"/>
            <a:ext cx="244179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r>
              <a:t>Integration Testing</a:t>
            </a:r>
          </a:p>
        </p:txBody>
      </p:sp>
      <p:sp>
        <p:nvSpPr>
          <p:cNvPr id="356" name="Shape 3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4116"/>
            </a:lvl1pPr>
          </a:lstStyle>
          <a:p>
            <a:r>
              <a:t>Unit Test/Integration Test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aat-2.jpg"/>
          <p:cNvPicPr>
            <a:picLocks noChangeAspect="1"/>
          </p:cNvPicPr>
          <p:nvPr/>
        </p:nvPicPr>
        <p:blipFill>
          <a:blip r:embed="rId2">
            <a:extLst/>
          </a:blip>
          <a:srcRect t="9420" b="9420"/>
          <a:stretch>
            <a:fillRect/>
          </a:stretch>
        </p:blipFill>
        <p:spPr>
          <a:xfrm>
            <a:off x="914597" y="1333427"/>
            <a:ext cx="7112589" cy="4329416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/>
          <p:nvPr/>
        </p:nvSpPr>
        <p:spPr>
          <a:xfrm>
            <a:off x="229158" y="5836432"/>
            <a:ext cx="8685685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r>
              <a:rPr dirty="0"/>
              <a:t>Great for covering a lot of ground, but not so good for very specific things</a:t>
            </a:r>
          </a:p>
        </p:txBody>
      </p:sp>
      <p:sp>
        <p:nvSpPr>
          <p:cNvPr id="360" name="Shape 3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Acceptance Test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Pyramid</a:t>
            </a:r>
          </a:p>
        </p:txBody>
      </p:sp>
      <p:pic>
        <p:nvPicPr>
          <p:cNvPr id="363" name="image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266" y="1232296"/>
            <a:ext cx="8098284" cy="5271280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hape 364"/>
          <p:cNvSpPr/>
          <p:nvPr/>
        </p:nvSpPr>
        <p:spPr>
          <a:xfrm rot="16200000">
            <a:off x="6620525" y="3452927"/>
            <a:ext cx="3643313" cy="4035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E3C6E"/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600" cap="all" spc="256">
                <a:solidFill>
                  <a:srgbClr val="FFFFFF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6072187" y="1817063"/>
            <a:ext cx="2303861" cy="1697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marL="122237" indent="-122237" defTabSz="410765">
              <a:buSzPct val="100000"/>
              <a:buFont typeface="Arial"/>
              <a:buChar char="•"/>
              <a:defRPr sz="1400"/>
            </a:pPr>
            <a:r>
              <a:t>QA team</a:t>
            </a:r>
            <a:endParaRPr>
              <a:solidFill>
                <a:srgbClr val="FFFFFF"/>
              </a:solidFill>
            </a:endParaRPr>
          </a:p>
          <a:p>
            <a:pPr marL="122237" indent="-122237" defTabSz="410765">
              <a:buSzPct val="100000"/>
              <a:buFont typeface="Arial"/>
              <a:buChar char="•"/>
              <a:defRPr sz="1400"/>
            </a:pPr>
            <a:r>
              <a:t>Cost</a:t>
            </a:r>
            <a:endParaRPr>
              <a:solidFill>
                <a:srgbClr val="FFFFFF"/>
              </a:solidFill>
            </a:endParaRPr>
          </a:p>
          <a:p>
            <a:pPr marL="122237" indent="-122237" defTabSz="410765">
              <a:buSzPct val="100000"/>
              <a:buFont typeface="Arial"/>
              <a:buChar char="•"/>
              <a:defRPr sz="1400"/>
            </a:pPr>
            <a:r>
              <a:t>Running time</a:t>
            </a:r>
            <a:endParaRPr>
              <a:solidFill>
                <a:srgbClr val="FFFFFF"/>
              </a:solidFill>
            </a:endParaRPr>
          </a:p>
          <a:p>
            <a:pPr marL="122237" indent="-122237" defTabSz="410765">
              <a:buSzPct val="100000"/>
              <a:buFont typeface="Arial"/>
              <a:buChar char="•"/>
              <a:defRPr sz="1400"/>
            </a:pPr>
            <a:r>
              <a:t>Slower feedback</a:t>
            </a:r>
            <a:endParaRPr>
              <a:solidFill>
                <a:srgbClr val="FFFFFF"/>
              </a:solidFill>
            </a:endParaRPr>
          </a:p>
          <a:p>
            <a:pPr marL="122237" indent="-122237" defTabSz="410765">
              <a:buSzPct val="100000"/>
              <a:buFont typeface="Arial"/>
              <a:buChar char="•"/>
              <a:defRPr sz="1400"/>
            </a:pPr>
            <a:r>
              <a:t>Hard to maintain</a:t>
            </a:r>
            <a:endParaRPr>
              <a:solidFill>
                <a:srgbClr val="FFFFFF"/>
              </a:solidFill>
            </a:endParaRPr>
          </a:p>
          <a:p>
            <a:pPr marL="122237" indent="-122237" defTabSz="410765">
              <a:buSzPct val="100000"/>
              <a:buFont typeface="Arial"/>
              <a:buChar char="•"/>
              <a:defRPr sz="1400"/>
            </a:pPr>
            <a:r>
              <a:t>Fragility</a:t>
            </a:r>
          </a:p>
          <a:p>
            <a:pPr marL="122237" indent="-122237" defTabSz="410765">
              <a:buSzPct val="100000"/>
              <a:buFont typeface="Arial"/>
              <a:buChar char="•"/>
              <a:defRPr sz="1400"/>
            </a:pPr>
            <a:r>
              <a:t>Confidence in entire system</a:t>
            </a:r>
          </a:p>
        </p:txBody>
      </p:sp>
      <p:sp>
        <p:nvSpPr>
          <p:cNvPr id="366" name="Shape 366"/>
          <p:cNvSpPr/>
          <p:nvPr/>
        </p:nvSpPr>
        <p:spPr>
          <a:xfrm rot="5400000">
            <a:off x="-851948" y="3452927"/>
            <a:ext cx="3643314" cy="4035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E3C6E"/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600" cap="all" spc="256">
                <a:solidFill>
                  <a:srgbClr val="FFFFFF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1143000" y="1740213"/>
            <a:ext cx="2571750" cy="884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marL="122237" indent="-122237" defTabSz="410765">
              <a:buSzPct val="100000"/>
              <a:buFont typeface="Arial"/>
              <a:buChar char="•"/>
              <a:defRPr sz="1400"/>
            </a:pPr>
            <a:r>
              <a:t>DEV team</a:t>
            </a:r>
            <a:endParaRPr>
              <a:solidFill>
                <a:srgbClr val="FFFFFF"/>
              </a:solidFill>
            </a:endParaRPr>
          </a:p>
          <a:p>
            <a:pPr marL="122237" indent="-122237" defTabSz="410765">
              <a:buSzPct val="100000"/>
              <a:buFont typeface="Arial"/>
              <a:buChar char="•"/>
              <a:defRPr sz="1400"/>
            </a:pPr>
            <a:r>
              <a:t>Rapid feedback</a:t>
            </a:r>
            <a:endParaRPr>
              <a:solidFill>
                <a:srgbClr val="FFFFFF"/>
              </a:solidFill>
            </a:endParaRPr>
          </a:p>
          <a:p>
            <a:pPr marL="122237" indent="-122237" defTabSz="410765">
              <a:buSzPct val="100000"/>
              <a:buFont typeface="Arial"/>
              <a:buChar char="•"/>
              <a:defRPr sz="1400"/>
            </a:pPr>
            <a:r>
              <a:t>Confidence in individual change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2959">
              <a:defRPr sz="3780"/>
            </a:lvl1pPr>
          </a:lstStyle>
          <a:p>
            <a:r>
              <a:t>What is Acceptance  Testing</a:t>
            </a:r>
          </a:p>
        </p:txBody>
      </p:sp>
      <p:sp>
        <p:nvSpPr>
          <p:cNvPr id="372" name="Shape 372"/>
          <p:cNvSpPr>
            <a:spLocks noGrp="1"/>
          </p:cNvSpPr>
          <p:nvPr>
            <p:ph type="body" idx="4294967295"/>
          </p:nvPr>
        </p:nvSpPr>
        <p:spPr>
          <a:xfrm>
            <a:off x="464343" y="1080773"/>
            <a:ext cx="5056626" cy="5161079"/>
          </a:xfrm>
          <a:prstGeom prst="rect">
            <a:avLst/>
          </a:prstGeom>
        </p:spPr>
        <p:txBody>
          <a:bodyPr lIns="35718" tIns="35718" rIns="35718" bIns="35718" anchor="ctr"/>
          <a:lstStyle/>
          <a:p>
            <a:pPr marL="182880" indent="-182880">
              <a:lnSpc>
                <a:spcPct val="100000"/>
              </a:lnSpc>
              <a:spcBef>
                <a:spcPts val="2100"/>
              </a:spcBef>
              <a:buSzPct val="73000"/>
              <a:buFontTx/>
              <a:buBlip>
                <a:blip r:embed="rId3"/>
              </a:buBlip>
              <a:defRPr sz="26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rPr dirty="0"/>
              <a:t> Functional / business level, not developer-facing</a:t>
            </a:r>
          </a:p>
          <a:p>
            <a:pPr marL="182880" indent="-182880">
              <a:lnSpc>
                <a:spcPct val="100000"/>
              </a:lnSpc>
              <a:spcBef>
                <a:spcPts val="2100"/>
              </a:spcBef>
              <a:buSzPct val="73000"/>
              <a:buFontTx/>
              <a:buBlip>
                <a:blip r:embed="rId3"/>
              </a:buBlip>
              <a:defRPr sz="26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rPr dirty="0"/>
              <a:t> Even non-technical people can read</a:t>
            </a:r>
          </a:p>
          <a:p>
            <a:pPr marL="182880" indent="-182880">
              <a:lnSpc>
                <a:spcPct val="100000"/>
              </a:lnSpc>
              <a:spcBef>
                <a:spcPts val="2100"/>
              </a:spcBef>
              <a:buSzPct val="73000"/>
              <a:buFontTx/>
              <a:buBlip>
                <a:blip r:embed="rId3"/>
              </a:buBlip>
              <a:defRPr sz="26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rPr dirty="0"/>
              <a:t> Doesn’t have to be automated to provide value</a:t>
            </a:r>
          </a:p>
        </p:txBody>
      </p:sp>
      <p:pic>
        <p:nvPicPr>
          <p:cNvPr id="373" name="automated-testing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97852" y="1649669"/>
            <a:ext cx="3558848" cy="3558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?</a:t>
            </a:r>
          </a:p>
        </p:txBody>
      </p:sp>
      <p:sp>
        <p:nvSpPr>
          <p:cNvPr id="376" name="Shape 376"/>
          <p:cNvSpPr>
            <a:spLocks noGrp="1"/>
          </p:cNvSpPr>
          <p:nvPr>
            <p:ph type="body" idx="4294967295"/>
          </p:nvPr>
        </p:nvSpPr>
        <p:spPr>
          <a:xfrm>
            <a:off x="451539" y="1333428"/>
            <a:ext cx="8321968" cy="4843535"/>
          </a:xfrm>
          <a:prstGeom prst="rect">
            <a:avLst/>
          </a:prstGeom>
        </p:spPr>
        <p:txBody>
          <a:bodyPr/>
          <a:lstStyle/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endParaRPr/>
          </a:p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 Faster feedback</a:t>
            </a:r>
          </a:p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endParaRPr/>
          </a:p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 Reduce cost</a:t>
            </a:r>
          </a:p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endParaRPr/>
          </a:p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 Saves time</a:t>
            </a:r>
          </a:p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endParaRPr/>
          </a:p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 Improves quality</a:t>
            </a:r>
          </a:p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endParaRPr/>
          </a:p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 Proves that software </a:t>
            </a:r>
            <a:r>
              <a:rPr b="1" i="1" u="sng"/>
              <a:t>behaves</a:t>
            </a:r>
            <a:r>
              <a:t> as expected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?</a:t>
            </a:r>
          </a:p>
        </p:txBody>
      </p:sp>
      <p:pic>
        <p:nvPicPr>
          <p:cNvPr id="381" name="atdd.jpg"/>
          <p:cNvPicPr>
            <a:picLocks noChangeAspect="1"/>
          </p:cNvPicPr>
          <p:nvPr/>
        </p:nvPicPr>
        <p:blipFill>
          <a:blip r:embed="rId3">
            <a:extLst/>
          </a:blip>
          <a:srcRect t="10268" b="3577"/>
          <a:stretch>
            <a:fillRect/>
          </a:stretch>
        </p:blipFill>
        <p:spPr>
          <a:xfrm>
            <a:off x="738088" y="1413557"/>
            <a:ext cx="7722355" cy="49898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?</a:t>
            </a:r>
          </a:p>
        </p:txBody>
      </p:sp>
      <p:sp>
        <p:nvSpPr>
          <p:cNvPr id="386" name="Shape 386"/>
          <p:cNvSpPr>
            <a:spLocks noGrp="1"/>
          </p:cNvSpPr>
          <p:nvPr>
            <p:ph type="body" idx="4294967295"/>
          </p:nvPr>
        </p:nvSpPr>
        <p:spPr>
          <a:xfrm>
            <a:off x="451539" y="1333428"/>
            <a:ext cx="8321968" cy="4843535"/>
          </a:xfrm>
          <a:prstGeom prst="rect">
            <a:avLst/>
          </a:prstGeom>
        </p:spPr>
        <p:txBody>
          <a:bodyPr/>
          <a:lstStyle/>
          <a:p>
            <a:pPr>
              <a:buSzPct val="70000"/>
              <a:buFontTx/>
              <a:buBlip>
                <a:blip r:embed="rId2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endParaRPr/>
          </a:p>
          <a:p>
            <a:pPr>
              <a:buSzPct val="70000"/>
              <a:buFontTx/>
              <a:buBlip>
                <a:blip r:embed="rId2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 Analysts, testers and developers work together</a:t>
            </a:r>
          </a:p>
          <a:p>
            <a:pPr>
              <a:buSzPct val="70000"/>
              <a:buFontTx/>
              <a:buBlip>
                <a:blip r:embed="rId2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endParaRPr/>
          </a:p>
          <a:p>
            <a:pPr>
              <a:buSzPct val="70000"/>
              <a:buFontTx/>
              <a:buBlip>
                <a:blip r:embed="rId2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 User stories are turned into scenarios as executable specifications</a:t>
            </a:r>
          </a:p>
          <a:p>
            <a:pPr>
              <a:buSzPct val="70000"/>
              <a:buFontTx/>
              <a:buBlip>
                <a:blip r:embed="rId2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endParaRPr/>
          </a:p>
          <a:p>
            <a:pPr>
              <a:buSzPct val="70000"/>
              <a:buFontTx/>
              <a:buBlip>
                <a:blip r:embed="rId2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 Domain Driven Development</a:t>
            </a:r>
          </a:p>
          <a:p>
            <a:pPr>
              <a:buSzPct val="70000"/>
              <a:buFontTx/>
              <a:buBlip>
                <a:blip r:embed="rId2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endParaRPr/>
          </a:p>
          <a:p>
            <a:pPr>
              <a:buSzPct val="70000"/>
              <a:buFontTx/>
              <a:buBlip>
                <a:blip r:embed="rId2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 Behaviour Driven Development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Acceptance Test Layers</a:t>
            </a:r>
          </a:p>
        </p:txBody>
      </p:sp>
      <p:sp>
        <p:nvSpPr>
          <p:cNvPr id="389" name="Shape 389"/>
          <p:cNvSpPr/>
          <p:nvPr/>
        </p:nvSpPr>
        <p:spPr>
          <a:xfrm>
            <a:off x="2424873" y="1406817"/>
            <a:ext cx="4294254" cy="1161012"/>
          </a:xfrm>
          <a:prstGeom prst="rect">
            <a:avLst/>
          </a:prstGeom>
          <a:solidFill>
            <a:srgbClr val="5EA319"/>
          </a:solidFill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b">
            <a:normAutofit/>
          </a:bodyPr>
          <a:lstStyle/>
          <a:p>
            <a:pPr algn="ctr">
              <a:defRPr sz="2040" cap="all" spc="326">
                <a:latin typeface="Avenir Book"/>
                <a:ea typeface="Avenir Book"/>
                <a:cs typeface="Avenir Book"/>
                <a:sym typeface="Avenir Book"/>
              </a:defRPr>
            </a:pPr>
            <a:r>
              <a:t>acceptance criteria</a:t>
            </a:r>
          </a:p>
          <a:p>
            <a:pPr algn="ctr" defTabSz="279320">
              <a:lnSpc>
                <a:spcPct val="40000"/>
              </a:lnSpc>
              <a:spcBef>
                <a:spcPts val="1000"/>
              </a:spcBef>
              <a:defRPr sz="1224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“Given …</a:t>
            </a:r>
          </a:p>
          <a:p>
            <a:pPr algn="ctr" defTabSz="279320">
              <a:lnSpc>
                <a:spcPct val="40000"/>
              </a:lnSpc>
              <a:spcBef>
                <a:spcPts val="1000"/>
              </a:spcBef>
              <a:defRPr sz="1224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 When …</a:t>
            </a:r>
          </a:p>
          <a:p>
            <a:pPr algn="ctr" defTabSz="279320">
              <a:lnSpc>
                <a:spcPct val="40000"/>
              </a:lnSpc>
              <a:spcBef>
                <a:spcPts val="1000"/>
              </a:spcBef>
              <a:defRPr sz="1224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 Then …”</a:t>
            </a:r>
          </a:p>
        </p:txBody>
      </p:sp>
      <p:sp>
        <p:nvSpPr>
          <p:cNvPr id="390" name="Shape 390"/>
          <p:cNvSpPr/>
          <p:nvPr/>
        </p:nvSpPr>
        <p:spPr>
          <a:xfrm>
            <a:off x="2424873" y="3397696"/>
            <a:ext cx="4294254" cy="1161012"/>
          </a:xfrm>
          <a:prstGeom prst="rect">
            <a:avLst/>
          </a:prstGeom>
          <a:solidFill>
            <a:srgbClr val="55D7FF"/>
          </a:solidFill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>
            <a:normAutofit/>
          </a:bodyPr>
          <a:lstStyle/>
          <a:p>
            <a:pPr algn="ctr">
              <a:defRPr cap="all" spc="288">
                <a:latin typeface="Avenir Book"/>
                <a:ea typeface="Avenir Book"/>
                <a:cs typeface="Avenir Book"/>
                <a:sym typeface="Avenir Book"/>
              </a:defRPr>
            </a:pPr>
            <a:r>
              <a:t>test implementation layer</a:t>
            </a:r>
          </a:p>
          <a:p>
            <a:pPr algn="ctr" defTabSz="246459">
              <a:lnSpc>
                <a:spcPct val="40000"/>
              </a:lnSpc>
              <a:spcBef>
                <a:spcPts val="800"/>
              </a:spcBef>
              <a:defRPr sz="108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Domain Language</a:t>
            </a:r>
          </a:p>
          <a:p>
            <a:pPr algn="ctr" defTabSz="246459">
              <a:lnSpc>
                <a:spcPct val="40000"/>
              </a:lnSpc>
              <a:spcBef>
                <a:spcPts val="800"/>
              </a:spcBef>
              <a:defRPr sz="108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No ref to UI</a:t>
            </a:r>
          </a:p>
        </p:txBody>
      </p:sp>
      <p:sp>
        <p:nvSpPr>
          <p:cNvPr id="391" name="Shape 391"/>
          <p:cNvSpPr/>
          <p:nvPr/>
        </p:nvSpPr>
        <p:spPr>
          <a:xfrm>
            <a:off x="2424873" y="5349028"/>
            <a:ext cx="4294254" cy="1161012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>
            <a:normAutofit/>
          </a:bodyPr>
          <a:lstStyle/>
          <a:p>
            <a:pPr algn="ctr">
              <a:defRPr sz="1600" cap="all" spc="256">
                <a:latin typeface="Avenir Book"/>
                <a:ea typeface="Avenir Book"/>
                <a:cs typeface="Avenir Book"/>
                <a:sym typeface="Avenir Book"/>
              </a:defRPr>
            </a:pPr>
            <a:r>
              <a:t>application driver layer</a:t>
            </a:r>
          </a:p>
          <a:p>
            <a:pPr algn="ctr" defTabSz="410765">
              <a:lnSpc>
                <a:spcPct val="40000"/>
              </a:lnSpc>
              <a:spcBef>
                <a:spcPts val="1400"/>
              </a:spcBef>
              <a:defRPr sz="1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Interact with application</a:t>
            </a:r>
          </a:p>
        </p:txBody>
      </p:sp>
      <p:sp>
        <p:nvSpPr>
          <p:cNvPr id="392" name="Shape 392"/>
          <p:cNvSpPr/>
          <p:nvPr/>
        </p:nvSpPr>
        <p:spPr>
          <a:xfrm>
            <a:off x="4490680" y="2667156"/>
            <a:ext cx="1" cy="65504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600" cap="all" spc="256">
                <a:solidFill>
                  <a:srgbClr val="55D7FF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4490680" y="4612515"/>
            <a:ext cx="1" cy="65504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 algn="ctr" defTabSz="410765">
              <a:defRPr sz="1600" cap="all" spc="256">
                <a:solidFill>
                  <a:srgbClr val="55D7FF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Acceptance Criteria</a:t>
            </a:r>
          </a:p>
        </p:txBody>
      </p:sp>
      <p:grpSp>
        <p:nvGrpSpPr>
          <p:cNvPr id="400" name="Group 400"/>
          <p:cNvGrpSpPr/>
          <p:nvPr/>
        </p:nvGrpSpPr>
        <p:grpSpPr>
          <a:xfrm>
            <a:off x="364823" y="1464001"/>
            <a:ext cx="3587268" cy="3929998"/>
            <a:chOff x="0" y="0"/>
            <a:chExt cx="3587266" cy="3929997"/>
          </a:xfrm>
        </p:grpSpPr>
        <p:sp>
          <p:nvSpPr>
            <p:cNvPr id="398" name="Shape 398"/>
            <p:cNvSpPr/>
            <p:nvPr/>
          </p:nvSpPr>
          <p:spPr>
            <a:xfrm>
              <a:off x="0" y="0"/>
              <a:ext cx="3587267" cy="3929998"/>
            </a:xfrm>
            <a:prstGeom prst="rect">
              <a:avLst/>
            </a:prstGeom>
            <a:gradFill flip="none" rotWithShape="1">
              <a:gsLst>
                <a:gs pos="0">
                  <a:srgbClr val="80B860"/>
                </a:gs>
                <a:gs pos="50000">
                  <a:srgbClr val="6FB242"/>
                </a:gs>
                <a:gs pos="100000">
                  <a:srgbClr val="61A236"/>
                </a:gs>
              </a:gsLst>
              <a:lin ang="5400000" scaled="0"/>
            </a:gradFill>
            <a:ln w="6350" cap="flat">
              <a:solidFill>
                <a:schemeClr val="accent1"/>
              </a:solidFill>
              <a:prstDash val="solid"/>
              <a:miter lim="8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8" tIns="35718" rIns="35718" bIns="3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rPr b="1"/>
                <a:t>Given</a:t>
              </a:r>
              <a:r>
                <a:t> some initial context, 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rPr b="1"/>
                <a:t>When</a:t>
              </a:r>
              <a:r>
                <a:t> an event occurs, 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rPr b="1"/>
                <a:t>Then</a:t>
              </a:r>
              <a:r>
                <a:t> there are some outcomes. </a:t>
              </a:r>
              <a:endParaRPr sz="900"/>
            </a:p>
          </p:txBody>
        </p:sp>
        <p:sp>
          <p:nvSpPr>
            <p:cNvPr id="399" name="Shape 399"/>
            <p:cNvSpPr/>
            <p:nvPr/>
          </p:nvSpPr>
          <p:spPr>
            <a:xfrm>
              <a:off x="1013415" y="254748"/>
              <a:ext cx="1247016" cy="4882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8" tIns="35718" rIns="35718" bIns="35718" numCol="1" anchor="ctr">
              <a:noAutofit/>
            </a:bodyPr>
            <a:lstStyle>
              <a:lvl1pPr algn="ctr" defTabSz="410765">
                <a:defRPr sz="2200">
                  <a:solidFill>
                    <a:srgbClr val="040404"/>
                  </a:solidFill>
                  <a:latin typeface="Avenir Light"/>
                  <a:ea typeface="Avenir Light"/>
                  <a:cs typeface="Avenir Light"/>
                  <a:sym typeface="Avenir Light"/>
                </a:defRPr>
              </a:lvl1pPr>
            </a:lstStyle>
            <a:p>
              <a:r>
                <a:t>Scenario</a:t>
              </a:r>
            </a:p>
          </p:txBody>
        </p:sp>
      </p:grpSp>
      <p:pic>
        <p:nvPicPr>
          <p:cNvPr id="40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8048" y="1458244"/>
            <a:ext cx="4736591" cy="3929998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hape 402"/>
          <p:cNvSpPr/>
          <p:nvPr/>
        </p:nvSpPr>
        <p:spPr>
          <a:xfrm>
            <a:off x="1102778" y="5680647"/>
            <a:ext cx="6220518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r>
              <a:t>Acceptance Criteria as Executable Specifications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3952"/>
            </a:lvl1pPr>
          </a:lstStyle>
          <a:p>
            <a:r>
              <a:t>Introduction to Acceptance Testing</a:t>
            </a:r>
          </a:p>
        </p:txBody>
      </p:sp>
      <p:sp>
        <p:nvSpPr>
          <p:cNvPr id="311" name="Shape 311"/>
          <p:cNvSpPr/>
          <p:nvPr/>
        </p:nvSpPr>
        <p:spPr>
          <a:xfrm>
            <a:off x="197494" y="6092762"/>
            <a:ext cx="539106" cy="538709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1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3864"/>
            </a:lvl1pPr>
          </a:lstStyle>
          <a:p>
            <a:r>
              <a:t>Test Implementation Layer</a:t>
            </a:r>
          </a:p>
        </p:txBody>
      </p:sp>
      <p:sp>
        <p:nvSpPr>
          <p:cNvPr id="407" name="Shape 407"/>
          <p:cNvSpPr>
            <a:spLocks noGrp="1"/>
          </p:cNvSpPr>
          <p:nvPr>
            <p:ph type="body" idx="4294967295"/>
          </p:nvPr>
        </p:nvSpPr>
        <p:spPr>
          <a:xfrm>
            <a:off x="451539" y="1333428"/>
            <a:ext cx="8321968" cy="4843535"/>
          </a:xfrm>
          <a:prstGeom prst="rect">
            <a:avLst/>
          </a:prstGeom>
        </p:spPr>
        <p:txBody>
          <a:bodyPr/>
          <a:lstStyle/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endParaRPr dirty="0"/>
          </a:p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rPr dirty="0"/>
              <a:t> Written in a host language (Ruby, Java, C#), but doesn't need to be the same as the system under test.</a:t>
            </a:r>
          </a:p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rPr dirty="0"/>
              <a:t> Often done as Domain Specific Language (DSL)</a:t>
            </a:r>
          </a:p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endParaRPr dirty="0"/>
          </a:p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rPr dirty="0"/>
              <a:t> </a:t>
            </a:r>
            <a:r>
              <a:rPr b="1" dirty="0">
                <a:solidFill>
                  <a:srgbClr val="0D4C8B"/>
                </a:solidFill>
              </a:rPr>
              <a:t>Cucumber</a:t>
            </a:r>
            <a:r>
              <a:rPr dirty="0"/>
              <a:t>: Regular expressions, Java, Ruby, .NET</a:t>
            </a:r>
          </a:p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endParaRPr dirty="0"/>
          </a:p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rPr dirty="0"/>
              <a:t> </a:t>
            </a:r>
            <a:r>
              <a:rPr b="1" dirty="0" err="1">
                <a:solidFill>
                  <a:srgbClr val="0D4C8B"/>
                </a:solidFill>
              </a:rPr>
              <a:t>Concordion</a:t>
            </a:r>
            <a:r>
              <a:rPr dirty="0"/>
              <a:t>: Written in HTML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 Driver Layer</a:t>
            </a:r>
          </a:p>
        </p:txBody>
      </p:sp>
      <p:sp>
        <p:nvSpPr>
          <p:cNvPr id="410" name="Shape 410"/>
          <p:cNvSpPr>
            <a:spLocks noGrp="1"/>
          </p:cNvSpPr>
          <p:nvPr>
            <p:ph type="body" idx="4294967295"/>
          </p:nvPr>
        </p:nvSpPr>
        <p:spPr>
          <a:xfrm>
            <a:off x="451539" y="1333428"/>
            <a:ext cx="8321968" cy="4843535"/>
          </a:xfrm>
          <a:prstGeom prst="rect">
            <a:avLst/>
          </a:prstGeom>
        </p:spPr>
        <p:txBody>
          <a:bodyPr/>
          <a:lstStyle/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endParaRPr dirty="0"/>
          </a:p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rPr dirty="0"/>
              <a:t> The only layer that understands how to talk to the application under test</a:t>
            </a:r>
          </a:p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endParaRPr dirty="0"/>
          </a:p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rPr dirty="0"/>
              <a:t> Can be of any type: Desktop, Web, Console, REST, SOAP, ..</a:t>
            </a:r>
          </a:p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endParaRPr dirty="0"/>
          </a:p>
          <a:p>
            <a:pPr>
              <a:buSzPct val="70000"/>
              <a:buFontTx/>
              <a:buBlip>
                <a:blip r:embed="rId3"/>
              </a:buBlip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rPr dirty="0"/>
              <a:t>  When UI of the application changes, this is the only part to be changed for Acceptance Test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655">
              <a:defRPr sz="3108"/>
            </a:lvl1pPr>
          </a:lstStyle>
          <a:p>
            <a:r>
              <a:rPr dirty="0"/>
              <a:t>Acceptance Test Sample In NETAS</a:t>
            </a:r>
          </a:p>
        </p:txBody>
      </p:sp>
      <p:pic>
        <p:nvPicPr>
          <p:cNvPr id="41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907" y="1333427"/>
            <a:ext cx="8260995" cy="55851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Frameworks</a:t>
            </a:r>
          </a:p>
        </p:txBody>
      </p:sp>
      <p:pic>
        <p:nvPicPr>
          <p:cNvPr id="41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8968" y="3315248"/>
            <a:ext cx="2786064" cy="848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27429" y="2192125"/>
            <a:ext cx="2277071" cy="910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2882" y="4962479"/>
            <a:ext cx="1571626" cy="71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38642" y="4732868"/>
            <a:ext cx="2248050" cy="848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3305" y="2270732"/>
            <a:ext cx="2564185" cy="475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81461" y="3180419"/>
            <a:ext cx="1347589" cy="1347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079">
              <a:defRPr sz="3639"/>
            </a:lvl1pPr>
          </a:lstStyle>
          <a:p>
            <a:r>
              <a:t>Introduction to Selenium Automation</a:t>
            </a:r>
          </a:p>
        </p:txBody>
      </p:sp>
      <p:sp>
        <p:nvSpPr>
          <p:cNvPr id="424" name="Shape 424"/>
          <p:cNvSpPr/>
          <p:nvPr/>
        </p:nvSpPr>
        <p:spPr>
          <a:xfrm>
            <a:off x="197494" y="6092762"/>
            <a:ext cx="539106" cy="538709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2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 </a:t>
            </a:r>
          </a:p>
          <a:p>
            <a:pPr>
              <a:buBlip>
                <a:blip r:embed="rId2"/>
              </a:buBlip>
            </a:pPr>
            <a:r>
              <a:t> </a:t>
            </a:r>
            <a:r>
              <a:rPr sz="2700"/>
              <a:t>Selenium automates browsers. That's it!</a:t>
            </a:r>
          </a:p>
          <a:p>
            <a:pPr>
              <a:buBlip>
                <a:blip r:embed="rId2"/>
              </a:buBlip>
              <a:defRPr sz="2700"/>
            </a:pPr>
            <a:r>
              <a:t> Uses browser mouse/key events</a:t>
            </a:r>
          </a:p>
          <a:p>
            <a:pPr>
              <a:buBlip>
                <a:blip r:embed="rId2"/>
              </a:buBlip>
              <a:defRPr sz="2700"/>
            </a:pPr>
            <a:r>
              <a:t> No OS interaction (not affected by)</a:t>
            </a:r>
          </a:p>
          <a:p>
            <a:pPr marL="685800" lvl="1" indent="-228600">
              <a:buSzPct val="70000"/>
              <a:buBlip>
                <a:blip r:embed="rId3"/>
              </a:buBlip>
              <a:defRPr sz="2700"/>
            </a:pPr>
            <a:r>
              <a:t> Screen lock</a:t>
            </a:r>
          </a:p>
          <a:p>
            <a:pPr marL="685800" lvl="1" indent="-228600">
              <a:buSzPct val="70000"/>
              <a:buBlip>
                <a:blip r:embed="rId3"/>
              </a:buBlip>
              <a:defRPr sz="2700"/>
            </a:pPr>
            <a:r>
              <a:t> OS Window focus</a:t>
            </a:r>
          </a:p>
          <a:p>
            <a:pPr>
              <a:buBlip>
                <a:blip r:embed="rId2"/>
              </a:buBlip>
              <a:defRPr sz="2700"/>
            </a:pPr>
            <a:r>
              <a:t> Almost full control of the browser with js</a:t>
            </a:r>
          </a:p>
        </p:txBody>
      </p:sp>
      <p:sp>
        <p:nvSpPr>
          <p:cNvPr id="427" name="Shape 4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Selenium?</a:t>
            </a:r>
          </a:p>
        </p:txBody>
      </p:sp>
      <p:pic>
        <p:nvPicPr>
          <p:cNvPr id="428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31000" y="2333862"/>
            <a:ext cx="1397770" cy="1264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 </a:t>
            </a:r>
          </a:p>
          <a:p>
            <a:pPr marL="0" indent="0">
              <a:buSzTx/>
              <a:buNone/>
            </a:pPr>
            <a:endParaRPr/>
          </a:p>
          <a:p>
            <a:pPr>
              <a:buBlip>
                <a:blip r:embed="rId2"/>
              </a:buBlip>
              <a:defRPr sz="3100"/>
            </a:pPr>
            <a:r>
              <a:t> Quick bug reproduction scripts</a:t>
            </a:r>
          </a:p>
          <a:p>
            <a:pPr>
              <a:buBlip>
                <a:blip r:embed="rId2"/>
              </a:buBlip>
              <a:defRPr sz="3100"/>
            </a:pPr>
            <a:r>
              <a:t> Help scripts for exploratory testing </a:t>
            </a:r>
          </a:p>
          <a:p>
            <a:pPr>
              <a:buBlip>
                <a:blip r:embed="rId2"/>
              </a:buBlip>
              <a:defRPr sz="3100"/>
            </a:pPr>
            <a:r>
              <a:t> Record and Playback</a:t>
            </a:r>
          </a:p>
          <a:p>
            <a:pPr>
              <a:buBlip>
                <a:blip r:embed="rId2"/>
              </a:buBlip>
              <a:defRPr sz="3100"/>
            </a:pPr>
            <a:r>
              <a:t> Export to java, js, etc.</a:t>
            </a:r>
          </a:p>
        </p:txBody>
      </p:sp>
      <p:sp>
        <p:nvSpPr>
          <p:cNvPr id="431" name="Shape 4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Selenium IDE</a:t>
            </a:r>
          </a:p>
        </p:txBody>
      </p:sp>
      <p:grpSp>
        <p:nvGrpSpPr>
          <p:cNvPr id="434" name="Group 434"/>
          <p:cNvGrpSpPr/>
          <p:nvPr/>
        </p:nvGrpSpPr>
        <p:grpSpPr>
          <a:xfrm>
            <a:off x="6414385" y="3261450"/>
            <a:ext cx="1894671" cy="1975728"/>
            <a:chOff x="0" y="0"/>
            <a:chExt cx="1894669" cy="1975726"/>
          </a:xfrm>
        </p:grpSpPr>
        <p:pic>
          <p:nvPicPr>
            <p:cNvPr id="432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39232" y="338026"/>
              <a:ext cx="1655438" cy="1637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3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12800" cy="812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  <a:defRPr sz="2900"/>
            </a:pPr>
            <a:r>
              <a:t> Browser regression scripts</a:t>
            </a:r>
          </a:p>
          <a:p>
            <a:pPr>
              <a:buBlip>
                <a:blip r:embed="rId2"/>
              </a:buBlip>
              <a:defRPr sz="2900"/>
            </a:pPr>
            <a:r>
              <a:t> Robust</a:t>
            </a:r>
          </a:p>
          <a:p>
            <a:pPr>
              <a:buBlip>
                <a:blip r:embed="rId2"/>
              </a:buBlip>
              <a:defRPr sz="2900"/>
            </a:pPr>
            <a:r>
              <a:t> Scalable</a:t>
            </a:r>
          </a:p>
          <a:p>
            <a:pPr>
              <a:buBlip>
                <a:blip r:embed="rId2"/>
              </a:buBlip>
              <a:defRPr sz="2900"/>
            </a:pPr>
            <a:r>
              <a:t> Multi-browser / multi-os</a:t>
            </a:r>
          </a:p>
        </p:txBody>
      </p:sp>
      <p:sp>
        <p:nvSpPr>
          <p:cNvPr id="437" name="Shape 4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Selenium WebDriver</a:t>
            </a:r>
          </a:p>
        </p:txBody>
      </p:sp>
      <p:pic>
        <p:nvPicPr>
          <p:cNvPr id="43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0040" y="2098973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85089" y="3241599"/>
            <a:ext cx="2628702" cy="792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92315" y="4216530"/>
            <a:ext cx="4568385" cy="1512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/>
          </p:cNvSpPr>
          <p:nvPr>
            <p:ph type="body" idx="1"/>
          </p:nvPr>
        </p:nvSpPr>
        <p:spPr>
          <a:xfrm>
            <a:off x="451539" y="1333428"/>
            <a:ext cx="5858308" cy="484353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 Appium (both iOS and Android)</a:t>
            </a:r>
          </a:p>
          <a:p>
            <a:pPr marL="685800" lvl="1" indent="-228600">
              <a:buSzPct val="70000"/>
              <a:buBlip>
                <a:blip r:embed="rId3"/>
              </a:buBlip>
            </a:pPr>
            <a:r>
              <a:t> Automation for iOS, Android, and Windows Apps.</a:t>
            </a:r>
          </a:p>
          <a:p>
            <a:pPr marL="685800" lvl="1" indent="-228600">
              <a:buSzPct val="70000"/>
              <a:buBlip>
                <a:blip r:embed="rId3"/>
              </a:buBlip>
            </a:pPr>
            <a:endParaRPr/>
          </a:p>
          <a:p>
            <a:pPr>
              <a:buBlip>
                <a:blip r:embed="rId2"/>
              </a:buBlip>
            </a:pPr>
            <a:r>
              <a:t> Selendroid (Android)</a:t>
            </a:r>
          </a:p>
          <a:p>
            <a:pPr marL="685800" lvl="1" indent="-228600">
              <a:buSzPct val="70000"/>
              <a:buBlip>
                <a:blip r:embed="rId3"/>
              </a:buBlip>
            </a:pPr>
            <a:r>
              <a:t> “Selenium for Android”</a:t>
            </a:r>
          </a:p>
          <a:p>
            <a:pPr marL="685800" lvl="1" indent="-228600">
              <a:buSzPct val="70000"/>
              <a:buBlip>
                <a:blip r:embed="rId3"/>
              </a:buBlip>
            </a:pPr>
            <a:endParaRPr/>
          </a:p>
          <a:p>
            <a:pPr>
              <a:buBlip>
                <a:blip r:embed="rId2"/>
              </a:buBlip>
            </a:pPr>
            <a:r>
              <a:t> facebook/WebDriverAgent (iOS)</a:t>
            </a:r>
          </a:p>
          <a:p>
            <a:pPr marL="685800" lvl="1" indent="-228600">
              <a:buSzPct val="70000"/>
              <a:buBlip>
                <a:blip r:embed="rId3"/>
              </a:buBlip>
            </a:pPr>
            <a:r>
              <a:t> A WebDriver server for iOS that runs inside the Simulator. </a:t>
            </a:r>
          </a:p>
        </p:txBody>
      </p:sp>
      <p:sp>
        <p:nvSpPr>
          <p:cNvPr id="443" name="Shape 4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Selenium for Mobile</a:t>
            </a:r>
          </a:p>
        </p:txBody>
      </p:sp>
      <p:pic>
        <p:nvPicPr>
          <p:cNvPr id="444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17725" y="1752529"/>
            <a:ext cx="3166049" cy="3772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4884" indent="-214884" defTabSz="859536">
              <a:spcBef>
                <a:spcPts val="900"/>
              </a:spcBef>
              <a:buBlip>
                <a:blip r:embed="rId2"/>
              </a:buBlip>
              <a:defRPr sz="2256"/>
            </a:pPr>
            <a:r>
              <a:t>  Cloud</a:t>
            </a:r>
          </a:p>
          <a:p>
            <a:pPr marL="644651" lvl="1" indent="-214884" defTabSz="859536">
              <a:spcBef>
                <a:spcPts val="900"/>
              </a:spcBef>
              <a:buSzPct val="70000"/>
              <a:buBlip>
                <a:blip r:embed="rId3"/>
              </a:buBlip>
              <a:defRPr sz="2256"/>
            </a:pPr>
            <a:r>
              <a:t> ghostinspector.com, endtest.io, ...</a:t>
            </a:r>
          </a:p>
          <a:p>
            <a:pPr marL="214884" indent="-214884" defTabSz="859536">
              <a:spcBef>
                <a:spcPts val="900"/>
              </a:spcBef>
              <a:buBlip>
                <a:blip r:embed="rId2"/>
              </a:buBlip>
              <a:defRPr sz="2256"/>
            </a:pPr>
            <a:r>
              <a:t> Commercial</a:t>
            </a:r>
          </a:p>
          <a:p>
            <a:pPr marL="644651" lvl="1" indent="-214884" defTabSz="859536">
              <a:spcBef>
                <a:spcPts val="900"/>
              </a:spcBef>
              <a:buSzPct val="70000"/>
              <a:buBlip>
                <a:blip r:embed="rId3"/>
              </a:buBlip>
              <a:defRPr sz="2256"/>
            </a:pPr>
            <a:r>
              <a:t> Micro Focus (Former HP, former Mercury) UFT/QTP</a:t>
            </a:r>
          </a:p>
          <a:p>
            <a:pPr marL="644651" lvl="1" indent="-214884" defTabSz="859536">
              <a:spcBef>
                <a:spcPts val="900"/>
              </a:spcBef>
              <a:buSzPct val="70000"/>
              <a:buBlip>
                <a:blip r:embed="rId3"/>
              </a:buBlip>
              <a:defRPr sz="2256"/>
            </a:pPr>
            <a:r>
              <a:t> Silk Test</a:t>
            </a:r>
          </a:p>
          <a:p>
            <a:pPr marL="644651" lvl="1" indent="-214884" defTabSz="859536">
              <a:spcBef>
                <a:spcPts val="900"/>
              </a:spcBef>
              <a:buSzPct val="70000"/>
              <a:buBlip>
                <a:blip r:embed="rId3"/>
              </a:buBlip>
              <a:defRPr sz="2256"/>
            </a:pPr>
            <a:r>
              <a:t> Katalon (free / closed source)</a:t>
            </a:r>
          </a:p>
          <a:p>
            <a:pPr marL="214884" indent="-214884" defTabSz="859536">
              <a:spcBef>
                <a:spcPts val="900"/>
              </a:spcBef>
              <a:buBlip>
                <a:blip r:embed="rId2"/>
              </a:buBlip>
              <a:defRPr sz="2256"/>
            </a:pPr>
            <a:r>
              <a:t> OSS</a:t>
            </a:r>
          </a:p>
          <a:p>
            <a:pPr marL="644651" lvl="1" indent="-214884" defTabSz="859536">
              <a:spcBef>
                <a:spcPts val="900"/>
              </a:spcBef>
              <a:buSzPct val="70000"/>
              <a:buBlip>
                <a:blip r:embed="rId3"/>
              </a:buBlip>
              <a:defRPr sz="2256"/>
            </a:pPr>
            <a:r>
              <a:t> Robot FW, Watir, Sikuli, FitNesse</a:t>
            </a:r>
          </a:p>
          <a:p>
            <a:pPr marL="214884" indent="-214884" defTabSz="859536">
              <a:spcBef>
                <a:spcPts val="900"/>
              </a:spcBef>
              <a:buBlip>
                <a:blip r:embed="rId2"/>
              </a:buBlip>
              <a:defRPr sz="2256"/>
            </a:pPr>
            <a:r>
              <a:t> Specialized</a:t>
            </a:r>
          </a:p>
          <a:p>
            <a:pPr marL="644651" lvl="1" indent="-214884" defTabSz="859536">
              <a:spcBef>
                <a:spcPts val="900"/>
              </a:spcBef>
              <a:buSzPct val="70000"/>
              <a:buBlip>
                <a:blip r:embed="rId3"/>
              </a:buBlip>
              <a:defRPr sz="2256"/>
            </a:pPr>
            <a:r>
              <a:t> UI testing: Screenster</a:t>
            </a:r>
          </a:p>
          <a:p>
            <a:pPr marL="644651" lvl="1" indent="-214884" defTabSz="859536">
              <a:spcBef>
                <a:spcPts val="900"/>
              </a:spcBef>
              <a:buSzPct val="70000"/>
              <a:buBlip>
                <a:blip r:embed="rId3"/>
              </a:buBlip>
              <a:defRPr sz="2256"/>
            </a:pPr>
            <a:r>
              <a:t> Angular: Protractor</a:t>
            </a:r>
          </a:p>
        </p:txBody>
      </p:sp>
      <p:sp>
        <p:nvSpPr>
          <p:cNvPr id="447" name="Shape 4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Selenium Alternatives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endParaRPr/>
          </a:p>
          <a:p>
            <a:pPr>
              <a:buBlip>
                <a:blip r:embed="rId3"/>
              </a:buBlip>
            </a:pPr>
            <a:r>
              <a:t> Unit Test</a:t>
            </a:r>
          </a:p>
          <a:p>
            <a:pPr>
              <a:buBlip>
                <a:blip r:embed="rId3"/>
              </a:buBlip>
            </a:pPr>
            <a:endParaRPr/>
          </a:p>
          <a:p>
            <a:pPr>
              <a:buBlip>
                <a:blip r:embed="rId3"/>
              </a:buBlip>
            </a:pPr>
            <a:r>
              <a:t> Integration Test</a:t>
            </a:r>
          </a:p>
          <a:p>
            <a:pPr>
              <a:buBlip>
                <a:blip r:embed="rId3"/>
              </a:buBlip>
            </a:pPr>
            <a:endParaRPr/>
          </a:p>
          <a:p>
            <a:pPr>
              <a:buBlip>
                <a:blip r:embed="rId3"/>
              </a:buBlip>
            </a:pPr>
            <a:r>
              <a:t> Regression Test</a:t>
            </a:r>
          </a:p>
          <a:p>
            <a:pPr>
              <a:buBlip>
                <a:blip r:embed="rId3"/>
              </a:buBlip>
            </a:pPr>
            <a:endParaRPr/>
          </a:p>
          <a:p>
            <a:pPr>
              <a:buBlip>
                <a:blip r:embed="rId3"/>
              </a:buBlip>
            </a:pPr>
            <a:r>
              <a:t> Acceptance Test</a:t>
            </a:r>
          </a:p>
        </p:txBody>
      </p:sp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66927">
              <a:defRPr sz="3224"/>
            </a:lvl1pPr>
          </a:lstStyle>
          <a:p>
            <a:r>
              <a:t>Introduction to BDD with Cucumber and Selenium</a:t>
            </a:r>
          </a:p>
        </p:txBody>
      </p:sp>
      <p:sp>
        <p:nvSpPr>
          <p:cNvPr id="549" name="Shape 549"/>
          <p:cNvSpPr/>
          <p:nvPr/>
        </p:nvSpPr>
        <p:spPr>
          <a:xfrm>
            <a:off x="197494" y="6092762"/>
            <a:ext cx="539106" cy="538709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66802948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r>
              <a:t>Simply: Write tests before development</a:t>
            </a:r>
          </a:p>
        </p:txBody>
      </p:sp>
      <p:sp>
        <p:nvSpPr>
          <p:cNvPr id="552" name="Shape 552"/>
          <p:cNvSpPr>
            <a:spLocks noGrp="1"/>
          </p:cNvSpPr>
          <p:nvPr>
            <p:ph type="title"/>
          </p:nvPr>
        </p:nvSpPr>
        <p:spPr>
          <a:xfrm>
            <a:off x="2802467" y="337448"/>
            <a:ext cx="5971040" cy="822486"/>
          </a:xfrm>
          <a:prstGeom prst="rect">
            <a:avLst/>
          </a:prstGeom>
        </p:spPr>
        <p:txBody>
          <a:bodyPr/>
          <a:lstStyle/>
          <a:p>
            <a:r>
              <a:t>Flashback: TDD</a:t>
            </a:r>
          </a:p>
        </p:txBody>
      </p:sp>
      <p:pic>
        <p:nvPicPr>
          <p:cNvPr id="553" name="image18.png" descr="TDD flowchart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27279" y="1988840"/>
            <a:ext cx="3970487" cy="37024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37263009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 Born in 2004</a:t>
            </a:r>
          </a:p>
          <a:p>
            <a:pPr lvl="1"/>
            <a:r>
              <a:t>Hypothesis turned to Jbehave</a:t>
            </a:r>
          </a:p>
          <a:p>
            <a:pPr lvl="1"/>
            <a:r>
              <a:t>Later, emerged tools like</a:t>
            </a:r>
          </a:p>
          <a:p>
            <a:pPr lvl="2"/>
            <a:r>
              <a:t>RSpec</a:t>
            </a:r>
          </a:p>
          <a:p>
            <a:pPr lvl="2"/>
            <a:r>
              <a:t>Cucumber</a:t>
            </a:r>
          </a:p>
          <a:p>
            <a:pPr>
              <a:buBlip>
                <a:blip r:embed="rId3"/>
              </a:buBlip>
            </a:pPr>
            <a:r>
              <a:t> Behavior-Driven Development is like TDD where:</a:t>
            </a:r>
          </a:p>
          <a:p>
            <a:pPr lvl="1"/>
            <a:r>
              <a:t>Principles are the same</a:t>
            </a:r>
          </a:p>
          <a:p>
            <a:pPr lvl="1"/>
            <a:r>
              <a:t>Tests are “specifications of the product's behavior”</a:t>
            </a:r>
          </a:p>
          <a:p>
            <a:pPr lvl="1"/>
            <a:r>
              <a:t>User Stories are executed like tests</a:t>
            </a:r>
          </a:p>
          <a:p>
            <a:pPr lvl="1"/>
            <a:r>
              <a:t>And everyone can contribute by writing scenarios</a:t>
            </a:r>
          </a:p>
        </p:txBody>
      </p:sp>
      <p:sp>
        <p:nvSpPr>
          <p:cNvPr id="558" name="Shape 558"/>
          <p:cNvSpPr>
            <a:spLocks noGrp="1"/>
          </p:cNvSpPr>
          <p:nvPr>
            <p:ph type="title"/>
          </p:nvPr>
        </p:nvSpPr>
        <p:spPr>
          <a:xfrm>
            <a:off x="2802467" y="337448"/>
            <a:ext cx="5971040" cy="822486"/>
          </a:xfrm>
          <a:prstGeom prst="rect">
            <a:avLst/>
          </a:prstGeom>
        </p:spPr>
        <p:txBody>
          <a:bodyPr/>
          <a:lstStyle>
            <a:lvl1pPr defTabSz="676655">
              <a:defRPr sz="3100"/>
            </a:lvl1pPr>
          </a:lstStyle>
          <a:p>
            <a:r>
              <a:t>Behavior-Driven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667807806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Scenarios are written in a DSL</a:t>
            </a:r>
          </a:p>
          <a:p>
            <a:pPr>
              <a:buBlip>
                <a:blip r:embed="rId3"/>
              </a:buBlip>
            </a:pPr>
            <a:r>
              <a:t>DSL:</a:t>
            </a:r>
          </a:p>
          <a:p>
            <a:pPr lvl="1"/>
            <a:r>
              <a:t>A spoken-like language</a:t>
            </a:r>
          </a:p>
          <a:p>
            <a:pPr lvl="1"/>
            <a:r>
              <a:t>Understandable(and writable) by many people</a:t>
            </a:r>
          </a:p>
          <a:p>
            <a:pPr lvl="2"/>
            <a:r>
              <a:t>Not just programmers</a:t>
            </a:r>
          </a:p>
          <a:p>
            <a:pPr lvl="1"/>
            <a:r>
              <a:t>Consists of Given-When-Then clauses</a:t>
            </a:r>
          </a:p>
        </p:txBody>
      </p:sp>
      <p:sp>
        <p:nvSpPr>
          <p:cNvPr id="563" name="Shape 563"/>
          <p:cNvSpPr>
            <a:spLocks noGrp="1"/>
          </p:cNvSpPr>
          <p:nvPr>
            <p:ph type="title"/>
          </p:nvPr>
        </p:nvSpPr>
        <p:spPr>
          <a:xfrm>
            <a:off x="2802467" y="337448"/>
            <a:ext cx="5971040" cy="82248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Domain-Specific Language</a:t>
            </a:r>
          </a:p>
        </p:txBody>
      </p:sp>
    </p:spTree>
    <p:extLst>
      <p:ext uri="{BB962C8B-B14F-4D97-AF65-F5344CB8AC3E}">
        <p14:creationId xmlns:p14="http://schemas.microsoft.com/office/powerpoint/2010/main" val="996971510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/>
          </p:cNvSpPr>
          <p:nvPr>
            <p:ph type="body" sz="half" idx="1"/>
          </p:nvPr>
        </p:nvSpPr>
        <p:spPr>
          <a:xfrm>
            <a:off x="323528" y="1196751"/>
            <a:ext cx="4120461" cy="498755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TDD:</a:t>
            </a:r>
          </a:p>
          <a:p>
            <a:pPr>
              <a:buBlip>
                <a:blip r:embed="rId3"/>
              </a:buBlip>
              <a:defRPr i="1"/>
            </a:pPr>
            <a:r>
              <a:t>Terms “tests” and “suite”</a:t>
            </a:r>
          </a:p>
          <a:p>
            <a:pPr>
              <a:buBlip>
                <a:blip r:embed="rId3"/>
              </a:buBlip>
              <a:defRPr i="1"/>
            </a:pPr>
            <a:r>
              <a:t>Aims to test software</a:t>
            </a:r>
          </a:p>
          <a:p>
            <a:pPr>
              <a:buBlip>
                <a:blip r:embed="rId3"/>
              </a:buBlip>
              <a:defRPr i="1"/>
            </a:pPr>
            <a:r>
              <a:t>Focused on results</a:t>
            </a:r>
          </a:p>
          <a:p>
            <a:pPr>
              <a:buBlip>
                <a:blip r:embed="rId3"/>
              </a:buBlip>
              <a:defRPr i="1"/>
            </a:pPr>
            <a:r>
              <a:t>Understandable by engineers</a:t>
            </a:r>
          </a:p>
          <a:p>
            <a:pPr>
              <a:buBlip>
                <a:blip r:embed="rId3"/>
              </a:buBlip>
              <a:defRPr i="1"/>
            </a:pPr>
            <a:r>
              <a:t>Written in programming language</a:t>
            </a:r>
          </a:p>
        </p:txBody>
      </p:sp>
      <p:sp>
        <p:nvSpPr>
          <p:cNvPr id="568" name="Shape 568"/>
          <p:cNvSpPr>
            <a:spLocks noGrp="1"/>
          </p:cNvSpPr>
          <p:nvPr>
            <p:ph type="title"/>
          </p:nvPr>
        </p:nvSpPr>
        <p:spPr>
          <a:xfrm>
            <a:off x="2802467" y="337448"/>
            <a:ext cx="5971040" cy="822486"/>
          </a:xfrm>
          <a:prstGeom prst="rect">
            <a:avLst/>
          </a:prstGeom>
        </p:spPr>
        <p:txBody>
          <a:bodyPr/>
          <a:lstStyle/>
          <a:p>
            <a:r>
              <a:t>TDD vs. BDD</a:t>
            </a:r>
          </a:p>
        </p:txBody>
      </p:sp>
      <p:sp>
        <p:nvSpPr>
          <p:cNvPr id="569" name="Shape 569"/>
          <p:cNvSpPr/>
          <p:nvPr/>
        </p:nvSpPr>
        <p:spPr>
          <a:xfrm>
            <a:off x="4638873" y="1196751"/>
            <a:ext cx="4120462" cy="305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BDD: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3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Terms “scenario and “feature”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3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Aims to design software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3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Focused on features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3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Understandable by all members of the team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3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Written in an English-like DSL</a:t>
            </a:r>
          </a:p>
        </p:txBody>
      </p:sp>
    </p:spTree>
    <p:extLst>
      <p:ext uri="{BB962C8B-B14F-4D97-AF65-F5344CB8AC3E}">
        <p14:creationId xmlns:p14="http://schemas.microsoft.com/office/powerpoint/2010/main" val="737251632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  <a:buBlip>
                <a:blip r:embed="rId3"/>
              </a:buBlip>
            </a:pPr>
            <a:r>
              <a:t>Tool to test BDD-style</a:t>
            </a:r>
          </a:p>
          <a:p>
            <a:pPr lvl="1">
              <a:lnSpc>
                <a:spcPct val="81000"/>
              </a:lnSpc>
            </a:pPr>
            <a:r>
              <a:t>First implemented in Ruby</a:t>
            </a:r>
          </a:p>
          <a:p>
            <a:pPr lvl="1">
              <a:lnSpc>
                <a:spcPct val="81000"/>
              </a:lnSpc>
            </a:pPr>
            <a:r>
              <a:t>Uses Gherkin language to define features/scenarios</a:t>
            </a:r>
          </a:p>
          <a:p>
            <a:pPr lvl="1">
              <a:lnSpc>
                <a:spcPct val="81000"/>
              </a:lnSpc>
            </a:pPr>
            <a:r>
              <a:t>Simple configuration</a:t>
            </a:r>
          </a:p>
          <a:p>
            <a:pPr lvl="1">
              <a:lnSpc>
                <a:spcPct val="81000"/>
              </a:lnSpc>
            </a:pPr>
            <a:r>
              <a:t>Has Java implementation and a huge community</a:t>
            </a:r>
          </a:p>
          <a:p>
            <a:pPr>
              <a:lnSpc>
                <a:spcPct val="81000"/>
              </a:lnSpc>
              <a:buBlip>
                <a:blip r:embed="rId3"/>
              </a:buBlip>
            </a:pPr>
            <a:r>
              <a:t>Has a simple cycle:</a:t>
            </a:r>
          </a:p>
          <a:p>
            <a:pPr lvl="1">
              <a:lnSpc>
                <a:spcPct val="81000"/>
              </a:lnSpc>
            </a:pPr>
            <a:r>
              <a:t>Write stories</a:t>
            </a:r>
          </a:p>
          <a:p>
            <a:pPr lvl="1">
              <a:lnSpc>
                <a:spcPct val="81000"/>
              </a:lnSpc>
            </a:pPr>
            <a:r>
              <a:t>Map steps into code(called glue code)</a:t>
            </a:r>
          </a:p>
          <a:p>
            <a:pPr lvl="1">
              <a:lnSpc>
                <a:spcPct val="81000"/>
              </a:lnSpc>
            </a:pPr>
            <a:r>
              <a:t>Run them</a:t>
            </a:r>
          </a:p>
          <a:p>
            <a:pPr>
              <a:lnSpc>
                <a:spcPct val="81000"/>
              </a:lnSpc>
              <a:buBlip>
                <a:blip r:embed="rId3"/>
              </a:buBlip>
            </a:pPr>
            <a:r>
              <a:t>Supports and supported by many programming languages, IDEs and CI tools</a:t>
            </a:r>
          </a:p>
        </p:txBody>
      </p:sp>
      <p:sp>
        <p:nvSpPr>
          <p:cNvPr id="574" name="Shape 574"/>
          <p:cNvSpPr>
            <a:spLocks noGrp="1"/>
          </p:cNvSpPr>
          <p:nvPr>
            <p:ph type="title"/>
          </p:nvPr>
        </p:nvSpPr>
        <p:spPr>
          <a:xfrm>
            <a:off x="2802467" y="337448"/>
            <a:ext cx="5971040" cy="822486"/>
          </a:xfrm>
          <a:prstGeom prst="rect">
            <a:avLst/>
          </a:prstGeom>
        </p:spPr>
        <p:txBody>
          <a:bodyPr/>
          <a:lstStyle/>
          <a:p>
            <a:r>
              <a:t>Cucumber</a:t>
            </a:r>
          </a:p>
        </p:txBody>
      </p:sp>
    </p:spTree>
    <p:extLst>
      <p:ext uri="{BB962C8B-B14F-4D97-AF65-F5344CB8AC3E}">
        <p14:creationId xmlns:p14="http://schemas.microsoft.com/office/powerpoint/2010/main" val="2026939194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>
            <a:spLocks noGrp="1"/>
          </p:cNvSpPr>
          <p:nvPr>
            <p:ph type="body" sz="half" idx="1"/>
          </p:nvPr>
        </p:nvSpPr>
        <p:spPr>
          <a:xfrm>
            <a:off x="323528" y="1196751"/>
            <a:ext cx="4120461" cy="498755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i="1"/>
            </a:pPr>
            <a:r>
              <a:t>Ruby/JRuby</a:t>
            </a:r>
          </a:p>
          <a:p>
            <a:pPr>
              <a:buBlip>
                <a:blip r:embed="rId3"/>
              </a:buBlip>
              <a:defRPr i="1"/>
            </a:pPr>
            <a:r>
              <a:t>JRuby (using Cucumber-JVM)</a:t>
            </a:r>
          </a:p>
          <a:p>
            <a:pPr>
              <a:buBlip>
                <a:blip r:embed="rId3"/>
              </a:buBlip>
              <a:defRPr i="1"/>
            </a:pPr>
            <a:r>
              <a:t>Java</a:t>
            </a:r>
          </a:p>
          <a:p>
            <a:pPr>
              <a:buBlip>
                <a:blip r:embed="rId3"/>
              </a:buBlip>
              <a:defRPr i="1"/>
            </a:pPr>
            <a:r>
              <a:t>Groovy</a:t>
            </a:r>
          </a:p>
          <a:p>
            <a:pPr>
              <a:buBlip>
                <a:blip r:embed="rId3"/>
              </a:buBlip>
              <a:defRPr i="1"/>
            </a:pPr>
            <a:r>
              <a:t>JavaScript</a:t>
            </a:r>
          </a:p>
          <a:p>
            <a:pPr>
              <a:buBlip>
                <a:blip r:embed="rId3"/>
              </a:buBlip>
              <a:defRPr i="1"/>
            </a:pPr>
            <a:r>
              <a:t>JavaScript (using Cucumber-JVM and Rhino)</a:t>
            </a:r>
          </a:p>
          <a:p>
            <a:pPr>
              <a:buBlip>
                <a:blip r:embed="rId3"/>
              </a:buBlip>
              <a:defRPr i="1"/>
            </a:pPr>
            <a:r>
              <a:t>Clojure</a:t>
            </a:r>
          </a:p>
          <a:p>
            <a:pPr>
              <a:buBlip>
                <a:blip r:embed="rId3"/>
              </a:buBlip>
              <a:defRPr i="1"/>
            </a:pPr>
            <a:r>
              <a:t>Gosu</a:t>
            </a:r>
          </a:p>
          <a:p>
            <a:pPr>
              <a:buBlip>
                <a:blip r:embed="rId3"/>
              </a:buBlip>
              <a:defRPr i="1"/>
            </a:pPr>
            <a:r>
              <a:t>Lua</a:t>
            </a:r>
          </a:p>
        </p:txBody>
      </p:sp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2802467" y="337448"/>
            <a:ext cx="5971040" cy="82248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Cucumber Implementations</a:t>
            </a:r>
          </a:p>
        </p:txBody>
      </p:sp>
      <p:sp>
        <p:nvSpPr>
          <p:cNvPr id="580" name="Shape 580"/>
          <p:cNvSpPr/>
          <p:nvPr/>
        </p:nvSpPr>
        <p:spPr>
          <a:xfrm>
            <a:off x="4638873" y="1196751"/>
            <a:ext cx="4120462" cy="504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3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.NET (using SpecFlow)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3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PHP (using Behat)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3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Jython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3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C++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3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Tcl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3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Ruby on Rails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3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Selenium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3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PicoContainer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3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Spring Framework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3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Watir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3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Serenity</a:t>
            </a:r>
          </a:p>
        </p:txBody>
      </p:sp>
    </p:spTree>
    <p:extLst>
      <p:ext uri="{BB962C8B-B14F-4D97-AF65-F5344CB8AC3E}">
        <p14:creationId xmlns:p14="http://schemas.microsoft.com/office/powerpoint/2010/main" val="4118328896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StepDefinition.java:</a:t>
            </a:r>
          </a:p>
          <a:p>
            <a:pPr marL="0" indent="0">
              <a:buSzTx/>
              <a:buNone/>
              <a:defRPr sz="2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package </a:t>
            </a:r>
            <a:r>
              <a:rPr b="0">
                <a:solidFill>
                  <a:srgbClr val="000000"/>
                </a:solidFill>
              </a:rPr>
              <a:t>foo;</a:t>
            </a:r>
            <a:br>
              <a:rPr b="0">
                <a:solidFill>
                  <a:srgbClr val="000000"/>
                </a:solidFill>
              </a:rPr>
            </a:br>
            <a:br>
              <a:rPr b="0">
                <a:solidFill>
                  <a:srgbClr val="000000"/>
                </a:solidFill>
              </a:rPr>
            </a:br>
            <a:r>
              <a:t>public class </a:t>
            </a:r>
            <a:r>
              <a:rPr b="0">
                <a:solidFill>
                  <a:srgbClr val="000000"/>
                </a:solidFill>
              </a:rPr>
              <a:t>MyStepdefs {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>
                <a:solidFill>
                  <a:srgbClr val="808000"/>
                </a:solidFill>
              </a:rPr>
              <a:t>@Given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00"/>
                </a:solidFill>
              </a:rPr>
              <a:t>"I have (</a:t>
            </a:r>
            <a:r>
              <a:t>\\</a:t>
            </a:r>
            <a:r>
              <a:rPr>
                <a:solidFill>
                  <a:srgbClr val="008000"/>
                </a:solidFill>
              </a:rPr>
              <a:t>d+) cukes in my belly"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t>public void </a:t>
            </a:r>
            <a:r>
              <a:rPr b="0">
                <a:solidFill>
                  <a:srgbClr val="000000"/>
                </a:solidFill>
              </a:rPr>
              <a:t>I_have_cukes_in_my_belly(</a:t>
            </a:r>
            <a:r>
              <a:t>int </a:t>
            </a:r>
            <a:r>
              <a:rPr b="0">
                <a:solidFill>
                  <a:srgbClr val="000000"/>
                </a:solidFill>
              </a:rPr>
              <a:t>cukes) {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    System.</a:t>
            </a:r>
            <a:r>
              <a:rPr i="1">
                <a:solidFill>
                  <a:srgbClr val="660E7A"/>
                </a:solidFill>
              </a:rPr>
              <a:t>out</a:t>
            </a:r>
            <a:r>
              <a:rPr b="0">
                <a:solidFill>
                  <a:srgbClr val="000000"/>
                </a:solidFill>
              </a:rPr>
              <a:t>.format(</a:t>
            </a:r>
            <a:r>
              <a:rPr>
                <a:solidFill>
                  <a:srgbClr val="008000"/>
                </a:solidFill>
              </a:rPr>
              <a:t>"Cukes: %n</a:t>
            </a:r>
            <a:r>
              <a:t>\n</a:t>
            </a:r>
            <a:r>
              <a:rPr>
                <a:solidFill>
                  <a:srgbClr val="008000"/>
                </a:solidFill>
              </a:rPr>
              <a:t>"</a:t>
            </a:r>
            <a:r>
              <a:rPr b="0">
                <a:solidFill>
                  <a:srgbClr val="000000"/>
                </a:solidFill>
              </a:rPr>
              <a:t>, cukes);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}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}</a:t>
            </a:r>
          </a:p>
          <a:p>
            <a:pPr marL="0" indent="0">
              <a:buSzTx/>
              <a:buNone/>
            </a:pPr>
            <a:r>
              <a:t>Cuke.feature:</a:t>
            </a:r>
            <a:endParaRPr b="1">
              <a:solidFill>
                <a:srgbClr val="0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SzTx/>
              <a:buNone/>
              <a:defRPr sz="2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Scenario: </a:t>
            </a:r>
            <a:r>
              <a:rPr b="0">
                <a:solidFill>
                  <a:srgbClr val="000000"/>
                </a:solidFill>
              </a:rPr>
              <a:t>Some cukes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</a:t>
            </a:r>
            <a:r>
              <a:t>Given </a:t>
            </a:r>
            <a:r>
              <a:rPr b="0">
                <a:solidFill>
                  <a:srgbClr val="000000"/>
                </a:solidFill>
              </a:rPr>
              <a:t>I have 48 cukes in my belly</a:t>
            </a:r>
          </a:p>
        </p:txBody>
      </p:sp>
      <p:sp>
        <p:nvSpPr>
          <p:cNvPr id="585" name="Shape 585"/>
          <p:cNvSpPr>
            <a:spLocks noGrp="1"/>
          </p:cNvSpPr>
          <p:nvPr>
            <p:ph type="title"/>
          </p:nvPr>
        </p:nvSpPr>
        <p:spPr>
          <a:xfrm>
            <a:off x="2802467" y="337448"/>
            <a:ext cx="5971040" cy="822486"/>
          </a:xfrm>
          <a:prstGeom prst="rect">
            <a:avLst/>
          </a:prstGeom>
        </p:spPr>
        <p:txBody>
          <a:bodyPr/>
          <a:lstStyle/>
          <a:p>
            <a:r>
              <a:t>Java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18868494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900"/>
              </a:spcBef>
              <a:buSzTx/>
              <a:buNone/>
              <a:defRPr sz="2376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Feature: </a:t>
            </a:r>
            <a:r>
              <a:rPr b="0">
                <a:solidFill>
                  <a:srgbClr val="000000"/>
                </a:solidFill>
              </a:rPr>
              <a:t>Multiple site support</a:t>
            </a:r>
            <a:br>
              <a:rPr b="0">
                <a:solidFill>
                  <a:srgbClr val="000000"/>
                </a:solidFill>
              </a:rPr>
            </a:b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</a:t>
            </a:r>
            <a:r>
              <a:t>Background:</a:t>
            </a:r>
            <a:br/>
            <a:r>
              <a:t>    Given </a:t>
            </a:r>
            <a:r>
              <a:rPr b="0">
                <a:solidFill>
                  <a:srgbClr val="000000"/>
                </a:solidFill>
              </a:rPr>
              <a:t>a global administrator named "Greg"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t>And </a:t>
            </a:r>
            <a:r>
              <a:rPr b="0">
                <a:solidFill>
                  <a:srgbClr val="000000"/>
                </a:solidFill>
              </a:rPr>
              <a:t>a blog named "Greg's anti-tax rants"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t>And </a:t>
            </a:r>
            <a:r>
              <a:rPr b="0">
                <a:solidFill>
                  <a:srgbClr val="000000"/>
                </a:solidFill>
              </a:rPr>
              <a:t>a customer named "Dr. Bill"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t>And </a:t>
            </a:r>
            <a:r>
              <a:rPr b="0">
                <a:solidFill>
                  <a:srgbClr val="000000"/>
                </a:solidFill>
              </a:rPr>
              <a:t>a blog named "Expensive Therapy" owned by "Dr. Bill"</a:t>
            </a:r>
            <a:br>
              <a:rPr b="0">
                <a:solidFill>
                  <a:srgbClr val="000000"/>
                </a:solidFill>
              </a:rPr>
            </a:b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</a:t>
            </a:r>
            <a:r>
              <a:t>Scenario: </a:t>
            </a:r>
            <a:r>
              <a:rPr b="0">
                <a:solidFill>
                  <a:srgbClr val="000000"/>
                </a:solidFill>
              </a:rPr>
              <a:t>Dr. Bill posts to his own blog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t>Given </a:t>
            </a:r>
            <a:r>
              <a:rPr b="0">
                <a:solidFill>
                  <a:srgbClr val="000000"/>
                </a:solidFill>
              </a:rPr>
              <a:t>I am logged in as Dr. Bill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t>When </a:t>
            </a:r>
            <a:r>
              <a:rPr b="0">
                <a:solidFill>
                  <a:srgbClr val="000000"/>
                </a:solidFill>
              </a:rPr>
              <a:t>I try to post to "Expensive Therapy"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t>Then </a:t>
            </a:r>
            <a:r>
              <a:rPr b="0">
                <a:solidFill>
                  <a:srgbClr val="000000"/>
                </a:solidFill>
              </a:rPr>
              <a:t>I should see "Your article was published."</a:t>
            </a:r>
          </a:p>
        </p:txBody>
      </p:sp>
      <p:sp>
        <p:nvSpPr>
          <p:cNvPr id="606" name="Shape 606"/>
          <p:cNvSpPr>
            <a:spLocks noGrp="1"/>
          </p:cNvSpPr>
          <p:nvPr>
            <p:ph type="title"/>
          </p:nvPr>
        </p:nvSpPr>
        <p:spPr>
          <a:xfrm>
            <a:off x="2802467" y="337448"/>
            <a:ext cx="5971040" cy="82248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Feature/Scenario/Background Example</a:t>
            </a:r>
          </a:p>
        </p:txBody>
      </p:sp>
    </p:spTree>
    <p:extLst>
      <p:ext uri="{BB962C8B-B14F-4D97-AF65-F5344CB8AC3E}">
        <p14:creationId xmlns:p14="http://schemas.microsoft.com/office/powerpoint/2010/main" val="3682050392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Scenario: </a:t>
            </a:r>
            <a:r>
              <a:rPr b="0">
                <a:solidFill>
                  <a:srgbClr val="000000"/>
                </a:solidFill>
              </a:rPr>
              <a:t>Multiple Givens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</a:t>
            </a:r>
            <a:r>
              <a:t>Given </a:t>
            </a:r>
            <a:r>
              <a:rPr b="0">
                <a:solidFill>
                  <a:srgbClr val="000000"/>
                </a:solidFill>
              </a:rPr>
              <a:t>one thing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</a:t>
            </a:r>
            <a:r>
              <a:t>And </a:t>
            </a:r>
            <a:r>
              <a:rPr b="0">
                <a:solidFill>
                  <a:srgbClr val="000000"/>
                </a:solidFill>
              </a:rPr>
              <a:t>another thing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</a:t>
            </a:r>
            <a:r>
              <a:t>And </a:t>
            </a:r>
            <a:r>
              <a:rPr b="0">
                <a:solidFill>
                  <a:srgbClr val="000000"/>
                </a:solidFill>
              </a:rPr>
              <a:t>yet another thing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</a:t>
            </a:r>
            <a:r>
              <a:t>When </a:t>
            </a:r>
            <a:r>
              <a:rPr b="0">
                <a:solidFill>
                  <a:srgbClr val="000000"/>
                </a:solidFill>
              </a:rPr>
              <a:t>I open my eyes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</a:t>
            </a:r>
            <a:r>
              <a:t>Then </a:t>
            </a:r>
            <a:r>
              <a:rPr b="0">
                <a:solidFill>
                  <a:srgbClr val="000000"/>
                </a:solidFill>
              </a:rPr>
              <a:t>I see something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</a:t>
            </a:r>
            <a:r>
              <a:t>But </a:t>
            </a:r>
            <a:r>
              <a:rPr b="0">
                <a:solidFill>
                  <a:srgbClr val="000000"/>
                </a:solidFill>
              </a:rPr>
              <a:t>I don't see something else</a:t>
            </a:r>
          </a:p>
        </p:txBody>
      </p:sp>
      <p:sp>
        <p:nvSpPr>
          <p:cNvPr id="612" name="Shape 612"/>
          <p:cNvSpPr>
            <a:spLocks noGrp="1"/>
          </p:cNvSpPr>
          <p:nvPr>
            <p:ph type="title"/>
          </p:nvPr>
        </p:nvSpPr>
        <p:spPr>
          <a:xfrm>
            <a:off x="2802467" y="337448"/>
            <a:ext cx="5971040" cy="822486"/>
          </a:xfrm>
          <a:prstGeom prst="rect">
            <a:avLst/>
          </a:prstGeom>
        </p:spPr>
        <p:txBody>
          <a:bodyPr/>
          <a:lstStyle/>
          <a:p>
            <a:r>
              <a:t>And/But Example</a:t>
            </a:r>
          </a:p>
        </p:txBody>
      </p:sp>
    </p:spTree>
    <p:extLst>
      <p:ext uri="{BB962C8B-B14F-4D97-AF65-F5344CB8AC3E}">
        <p14:creationId xmlns:p14="http://schemas.microsoft.com/office/powerpoint/2010/main" val="2533693575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endParaRPr dirty="0"/>
          </a:p>
          <a:p>
            <a:pPr>
              <a:buBlip>
                <a:blip r:embed="rId3"/>
              </a:buBlip>
            </a:pPr>
            <a:r>
              <a:rPr dirty="0"/>
              <a:t> You test each individual piece of code.</a:t>
            </a:r>
          </a:p>
          <a:p>
            <a:pPr>
              <a:buBlip>
                <a:blip r:embed="rId3"/>
              </a:buBlip>
            </a:pPr>
            <a:endParaRPr dirty="0"/>
          </a:p>
          <a:p>
            <a:pPr>
              <a:buBlip>
                <a:blip r:embed="rId3"/>
              </a:buBlip>
            </a:pPr>
            <a:r>
              <a:rPr dirty="0"/>
              <a:t> In java this means you are testing a single class.</a:t>
            </a:r>
          </a:p>
          <a:p>
            <a:pPr>
              <a:buBlip>
                <a:blip r:embed="rId3"/>
              </a:buBlip>
            </a:pPr>
            <a:endParaRPr dirty="0"/>
          </a:p>
          <a:p>
            <a:pPr>
              <a:buBlip>
                <a:blip r:embed="rId3"/>
              </a:buBlip>
            </a:pPr>
            <a:r>
              <a:rPr dirty="0"/>
              <a:t> Usually done by the developers.</a:t>
            </a:r>
          </a:p>
          <a:p>
            <a:pPr>
              <a:buBlip>
                <a:blip r:embed="rId3"/>
              </a:buBlip>
            </a:pPr>
            <a:endParaRPr dirty="0"/>
          </a:p>
          <a:p>
            <a:pPr>
              <a:buBlip>
                <a:blip r:embed="rId3"/>
              </a:buBlip>
            </a:pPr>
            <a:r>
              <a:rPr dirty="0"/>
              <a:t> If the unit depends on other units they are faked (mocked).</a:t>
            </a:r>
          </a:p>
          <a:p>
            <a:pPr>
              <a:buBlip>
                <a:blip r:embed="rId3"/>
              </a:buBlip>
            </a:pPr>
            <a:endParaRPr dirty="0"/>
          </a:p>
          <a:p>
            <a:pPr>
              <a:buBlip>
                <a:blip r:embed="rId3"/>
              </a:buBlip>
            </a:pPr>
            <a:r>
              <a:rPr dirty="0"/>
              <a:t> Often automated but it can also be done manually.</a:t>
            </a:r>
          </a:p>
        </p:txBody>
      </p:sp>
      <p:sp>
        <p:nvSpPr>
          <p:cNvPr id="319" name="Shape 3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Unit Testing</a:t>
            </a: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Scenario Outline: </a:t>
            </a:r>
            <a:r>
              <a:rPr b="0">
                <a:solidFill>
                  <a:srgbClr val="000000"/>
                </a:solidFill>
              </a:rPr>
              <a:t>eating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</a:t>
            </a:r>
            <a:r>
              <a:t>Given </a:t>
            </a:r>
            <a:r>
              <a:rPr b="0">
                <a:solidFill>
                  <a:srgbClr val="000000"/>
                </a:solidFill>
              </a:rPr>
              <a:t>there are &lt;start&gt; cucumbers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</a:t>
            </a:r>
            <a:r>
              <a:t>When </a:t>
            </a:r>
            <a:r>
              <a:rPr b="0">
                <a:solidFill>
                  <a:srgbClr val="000000"/>
                </a:solidFill>
              </a:rPr>
              <a:t>I eat &lt;eat&gt; cucumbers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</a:t>
            </a:r>
            <a:r>
              <a:t>Then </a:t>
            </a:r>
            <a:r>
              <a:rPr b="0">
                <a:solidFill>
                  <a:srgbClr val="000000"/>
                </a:solidFill>
              </a:rPr>
              <a:t>I should have &lt;left&gt; cucumbers</a:t>
            </a:r>
            <a:br>
              <a:rPr b="0">
                <a:solidFill>
                  <a:srgbClr val="000000"/>
                </a:solidFill>
              </a:rPr>
            </a:b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</a:t>
            </a:r>
            <a:r>
              <a:t>Examples:</a:t>
            </a:r>
            <a:br/>
            <a:r>
              <a:t>    | </a:t>
            </a:r>
            <a:r>
              <a:rPr b="0" i="1">
                <a:solidFill>
                  <a:srgbClr val="C37522"/>
                </a:solidFill>
              </a:rPr>
              <a:t>start </a:t>
            </a:r>
            <a:r>
              <a:t>| </a:t>
            </a:r>
            <a:r>
              <a:rPr b="0" i="1">
                <a:solidFill>
                  <a:srgbClr val="C37522"/>
                </a:solidFill>
              </a:rPr>
              <a:t>eat </a:t>
            </a:r>
            <a:r>
              <a:t>| </a:t>
            </a:r>
            <a:r>
              <a:rPr b="0" i="1">
                <a:solidFill>
                  <a:srgbClr val="C37522"/>
                </a:solidFill>
              </a:rPr>
              <a:t>left </a:t>
            </a:r>
            <a:r>
              <a:t>|</a:t>
            </a:r>
            <a:br/>
            <a:r>
              <a:t>    |  </a:t>
            </a:r>
            <a:r>
              <a:rPr>
                <a:solidFill>
                  <a:srgbClr val="297BDE"/>
                </a:solidFill>
              </a:rPr>
              <a:t>12   </a:t>
            </a:r>
            <a:r>
              <a:t>|  </a:t>
            </a:r>
            <a:r>
              <a:rPr>
                <a:solidFill>
                  <a:srgbClr val="297BDE"/>
                </a:solidFill>
              </a:rPr>
              <a:t>5  </a:t>
            </a:r>
            <a:r>
              <a:t>|  </a:t>
            </a:r>
            <a:r>
              <a:rPr>
                <a:solidFill>
                  <a:srgbClr val="297BDE"/>
                </a:solidFill>
              </a:rPr>
              <a:t>7   </a:t>
            </a:r>
            <a:r>
              <a:t>|</a:t>
            </a:r>
            <a:br/>
            <a:r>
              <a:t>    |  </a:t>
            </a:r>
            <a:r>
              <a:rPr>
                <a:solidFill>
                  <a:srgbClr val="297BDE"/>
                </a:solidFill>
              </a:rPr>
              <a:t>20   </a:t>
            </a:r>
            <a:r>
              <a:t>|  </a:t>
            </a:r>
            <a:r>
              <a:rPr>
                <a:solidFill>
                  <a:srgbClr val="297BDE"/>
                </a:solidFill>
              </a:rPr>
              <a:t>5  </a:t>
            </a:r>
            <a:r>
              <a:t>|  </a:t>
            </a:r>
            <a:r>
              <a:rPr>
                <a:solidFill>
                  <a:srgbClr val="297BDE"/>
                </a:solidFill>
              </a:rPr>
              <a:t>15  </a:t>
            </a:r>
            <a:r>
              <a:t>|</a:t>
            </a:r>
          </a:p>
        </p:txBody>
      </p:sp>
      <p:sp>
        <p:nvSpPr>
          <p:cNvPr id="618" name="Shape 618"/>
          <p:cNvSpPr>
            <a:spLocks noGrp="1"/>
          </p:cNvSpPr>
          <p:nvPr>
            <p:ph type="title"/>
          </p:nvPr>
        </p:nvSpPr>
        <p:spPr>
          <a:xfrm>
            <a:off x="2802467" y="337448"/>
            <a:ext cx="5971040" cy="82248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Scenario Outline Example</a:t>
            </a:r>
          </a:p>
        </p:txBody>
      </p:sp>
    </p:spTree>
    <p:extLst>
      <p:ext uri="{BB962C8B-B14F-4D97-AF65-F5344CB8AC3E}">
        <p14:creationId xmlns:p14="http://schemas.microsoft.com/office/powerpoint/2010/main" val="3571471477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>
            <a:spLocks noGrp="1"/>
          </p:cNvSpPr>
          <p:nvPr>
            <p:ph type="body" sz="half" idx="1"/>
          </p:nvPr>
        </p:nvSpPr>
        <p:spPr>
          <a:xfrm>
            <a:off x="323528" y="1196751"/>
            <a:ext cx="4120461" cy="498755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Before:</a:t>
            </a:r>
            <a:endParaRPr i="1"/>
          </a:p>
          <a:p>
            <a:pPr>
              <a:buBlip>
                <a:blip r:embed="rId2"/>
              </a:buBlip>
              <a:defRPr i="1"/>
            </a:pPr>
            <a:r>
              <a:t>Starting a webdriver</a:t>
            </a:r>
          </a:p>
          <a:p>
            <a:pPr>
              <a:buBlip>
                <a:blip r:embed="rId2"/>
              </a:buBlip>
              <a:defRPr i="1"/>
            </a:pPr>
            <a:r>
              <a:t>Setting up DB connections</a:t>
            </a:r>
          </a:p>
          <a:p>
            <a:pPr>
              <a:buBlip>
                <a:blip r:embed="rId2"/>
              </a:buBlip>
              <a:defRPr i="1"/>
            </a:pPr>
            <a:r>
              <a:t>Setting up test data</a:t>
            </a:r>
          </a:p>
          <a:p>
            <a:pPr>
              <a:buBlip>
                <a:blip r:embed="rId2"/>
              </a:buBlip>
              <a:defRPr i="1"/>
            </a:pPr>
            <a:r>
              <a:t>Setting up browser cookies</a:t>
            </a:r>
          </a:p>
          <a:p>
            <a:pPr>
              <a:buBlip>
                <a:blip r:embed="rId2"/>
              </a:buBlip>
              <a:defRPr i="1"/>
            </a:pPr>
            <a:r>
              <a:t>Navigating to certain page</a:t>
            </a:r>
          </a:p>
        </p:txBody>
      </p:sp>
      <p:sp>
        <p:nvSpPr>
          <p:cNvPr id="658" name="Shape 658"/>
          <p:cNvSpPr>
            <a:spLocks noGrp="1"/>
          </p:cNvSpPr>
          <p:nvPr>
            <p:ph type="title"/>
          </p:nvPr>
        </p:nvSpPr>
        <p:spPr>
          <a:xfrm>
            <a:off x="2802467" y="337448"/>
            <a:ext cx="5971040" cy="82248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Common Hook Usages</a:t>
            </a:r>
          </a:p>
        </p:txBody>
      </p:sp>
      <p:sp>
        <p:nvSpPr>
          <p:cNvPr id="659" name="Shape 659"/>
          <p:cNvSpPr/>
          <p:nvPr/>
        </p:nvSpPr>
        <p:spPr>
          <a:xfrm>
            <a:off x="4638873" y="1196751"/>
            <a:ext cx="4120462" cy="398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2400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After: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2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Killing the webdriver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2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Closing DB connections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2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Clearing the test data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2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Clearing browser cookies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2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Logging out from the application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2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Printing reports or logs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0000"/>
              <a:buBlip>
                <a:blip r:embed="rId2"/>
              </a:buBlip>
              <a:defRPr sz="2400" i="1">
                <a:solidFill>
                  <a:srgbClr val="404041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Taking screenshots on error</a:t>
            </a:r>
          </a:p>
        </p:txBody>
      </p:sp>
    </p:spTree>
    <p:extLst>
      <p:ext uri="{BB962C8B-B14F-4D97-AF65-F5344CB8AC3E}">
        <p14:creationId xmlns:p14="http://schemas.microsoft.com/office/powerpoint/2010/main" val="824833128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Runs before and after scenarios</a:t>
            </a:r>
          </a:p>
          <a:p>
            <a:pPr marL="0" indent="0">
              <a:buSzTx/>
              <a:buNone/>
              <a:defRPr>
                <a:solidFill>
                  <a:srgbClr val="808000"/>
                </a:solidFill>
              </a:defRPr>
            </a:pPr>
            <a:r>
              <a:t>@Before</a:t>
            </a:r>
            <a:br/>
            <a:r>
              <a:rPr>
                <a:solidFill>
                  <a:srgbClr val="000080"/>
                </a:solidFill>
              </a:rPr>
              <a:t>public void </a:t>
            </a:r>
            <a:r>
              <a:rPr>
                <a:solidFill>
                  <a:srgbClr val="404041"/>
                </a:solidFill>
              </a:rPr>
              <a:t>beforeScenario() {</a:t>
            </a:r>
            <a:br>
              <a:rPr>
                <a:solidFill>
                  <a:srgbClr val="404041"/>
                </a:solidFill>
              </a:rPr>
            </a:br>
            <a:r>
              <a:rPr>
                <a:solidFill>
                  <a:srgbClr val="404041"/>
                </a:solidFill>
              </a:rPr>
              <a:t>    System.</a:t>
            </a:r>
            <a:r>
              <a:rPr i="1">
                <a:solidFill>
                  <a:srgbClr val="660E7A"/>
                </a:solidFill>
              </a:rPr>
              <a:t>out</a:t>
            </a:r>
            <a:r>
              <a:rPr>
                <a:solidFill>
                  <a:srgbClr val="404041"/>
                </a:solidFill>
              </a:rPr>
              <a:t>.println(</a:t>
            </a:r>
            <a:r>
              <a:rPr>
                <a:solidFill>
                  <a:srgbClr val="008000"/>
                </a:solidFill>
              </a:rPr>
              <a:t>"This will run before the Scenario"</a:t>
            </a:r>
            <a:r>
              <a:rPr>
                <a:solidFill>
                  <a:srgbClr val="404041"/>
                </a:solidFill>
              </a:rPr>
              <a:t>);</a:t>
            </a:r>
            <a:br>
              <a:rPr>
                <a:solidFill>
                  <a:srgbClr val="404041"/>
                </a:solidFill>
              </a:rPr>
            </a:br>
            <a:r>
              <a:rPr>
                <a:solidFill>
                  <a:srgbClr val="404041"/>
                </a:solidFill>
              </a:rPr>
              <a:t>}</a:t>
            </a:r>
            <a:br>
              <a:rPr>
                <a:solidFill>
                  <a:srgbClr val="404041"/>
                </a:solidFill>
              </a:rPr>
            </a:br>
            <a:br>
              <a:rPr>
                <a:solidFill>
                  <a:srgbClr val="404041"/>
                </a:solidFill>
              </a:rPr>
            </a:br>
            <a:r>
              <a:t>@After</a:t>
            </a:r>
            <a:br/>
            <a:r>
              <a:rPr>
                <a:solidFill>
                  <a:srgbClr val="000080"/>
                </a:solidFill>
              </a:rPr>
              <a:t>public void </a:t>
            </a:r>
            <a:r>
              <a:rPr>
                <a:solidFill>
                  <a:srgbClr val="404041"/>
                </a:solidFill>
              </a:rPr>
              <a:t>afterScenario() {</a:t>
            </a:r>
            <a:br>
              <a:rPr>
                <a:solidFill>
                  <a:srgbClr val="404041"/>
                </a:solidFill>
              </a:rPr>
            </a:br>
            <a:r>
              <a:rPr>
                <a:solidFill>
                  <a:srgbClr val="404041"/>
                </a:solidFill>
              </a:rPr>
              <a:t>    System.</a:t>
            </a:r>
            <a:r>
              <a:rPr i="1">
                <a:solidFill>
                  <a:srgbClr val="660E7A"/>
                </a:solidFill>
              </a:rPr>
              <a:t>out</a:t>
            </a:r>
            <a:r>
              <a:rPr>
                <a:solidFill>
                  <a:srgbClr val="404041"/>
                </a:solidFill>
              </a:rPr>
              <a:t>.println(</a:t>
            </a:r>
            <a:r>
              <a:rPr>
                <a:solidFill>
                  <a:srgbClr val="008000"/>
                </a:solidFill>
              </a:rPr>
              <a:t>"This will run after the Scenario"</a:t>
            </a:r>
            <a:r>
              <a:rPr>
                <a:solidFill>
                  <a:srgbClr val="404041"/>
                </a:solidFill>
              </a:rPr>
              <a:t>);</a:t>
            </a:r>
            <a:br>
              <a:rPr>
                <a:solidFill>
                  <a:srgbClr val="404041"/>
                </a:solidFill>
              </a:rPr>
            </a:br>
            <a:r>
              <a:rPr>
                <a:solidFill>
                  <a:srgbClr val="404041"/>
                </a:solidFill>
              </a:rPr>
              <a:t>}</a:t>
            </a:r>
          </a:p>
        </p:txBody>
      </p:sp>
      <p:sp>
        <p:nvSpPr>
          <p:cNvPr id="662" name="Shape 662"/>
          <p:cNvSpPr>
            <a:spLocks noGrp="1"/>
          </p:cNvSpPr>
          <p:nvPr>
            <p:ph type="title"/>
          </p:nvPr>
        </p:nvSpPr>
        <p:spPr>
          <a:xfrm>
            <a:off x="2802467" y="337448"/>
            <a:ext cx="5971040" cy="822486"/>
          </a:xfrm>
          <a:prstGeom prst="rect">
            <a:avLst/>
          </a:prstGeom>
        </p:spPr>
        <p:txBody>
          <a:bodyPr/>
          <a:lstStyle/>
          <a:p>
            <a:r>
              <a:t>Scenario Hook</a:t>
            </a:r>
          </a:p>
        </p:txBody>
      </p:sp>
    </p:spTree>
    <p:extLst>
      <p:ext uri="{BB962C8B-B14F-4D97-AF65-F5344CB8AC3E}">
        <p14:creationId xmlns:p14="http://schemas.microsoft.com/office/powerpoint/2010/main" val="392668700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We want to implement web UI tests using BDD</a:t>
            </a:r>
          </a:p>
          <a:p>
            <a:pPr lvl="1"/>
            <a:r>
              <a:t>Most common way: Selenium</a:t>
            </a:r>
          </a:p>
          <a:p>
            <a:pPr>
              <a:buBlip>
                <a:blip r:embed="rId3"/>
              </a:buBlip>
            </a:pPr>
            <a:r>
              <a:t>Quick start:</a:t>
            </a:r>
          </a:p>
          <a:p>
            <a:pPr lvl="1"/>
            <a:r>
              <a:t>Write scenarios in your language</a:t>
            </a:r>
          </a:p>
          <a:p>
            <a:pPr lvl="1"/>
            <a:r>
              <a:t>Implement steps</a:t>
            </a:r>
          </a:p>
          <a:p>
            <a:pPr lvl="2"/>
            <a:r>
              <a:t>Do not forget the driver</a:t>
            </a:r>
          </a:p>
          <a:p>
            <a:pPr lvl="1"/>
            <a:r>
              <a:t>Run your scenarios</a:t>
            </a:r>
          </a:p>
          <a:p>
            <a:pPr lvl="1"/>
            <a:r>
              <a:t>Enjoy the view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☺</a:t>
            </a:r>
          </a:p>
        </p:txBody>
      </p:sp>
      <p:sp>
        <p:nvSpPr>
          <p:cNvPr id="674" name="Shape 674"/>
          <p:cNvSpPr>
            <a:spLocks noGrp="1"/>
          </p:cNvSpPr>
          <p:nvPr>
            <p:ph type="title"/>
          </p:nvPr>
        </p:nvSpPr>
        <p:spPr>
          <a:xfrm>
            <a:off x="2802467" y="337448"/>
            <a:ext cx="5971040" cy="82248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Step Definitions with Selenium</a:t>
            </a:r>
          </a:p>
        </p:txBody>
      </p:sp>
    </p:spTree>
    <p:extLst>
      <p:ext uri="{BB962C8B-B14F-4D97-AF65-F5344CB8AC3E}">
        <p14:creationId xmlns:p14="http://schemas.microsoft.com/office/powerpoint/2010/main" val="1816433769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886968">
              <a:lnSpc>
                <a:spcPct val="81000"/>
              </a:lnSpc>
              <a:spcBef>
                <a:spcPts val="900"/>
              </a:spcBef>
              <a:buSzTx/>
              <a:buNone/>
              <a:defRPr sz="1940" b="1">
                <a:solidFill>
                  <a:srgbClr val="000000"/>
                </a:solidFill>
                <a:latin typeface="inherit"/>
                <a:ea typeface="inherit"/>
                <a:cs typeface="inherit"/>
                <a:sym typeface="inherit"/>
              </a:defRPr>
            </a:pPr>
            <a:r>
              <a:t>Driver initialize and open page:</a:t>
            </a:r>
            <a:endParaRPr sz="2134"/>
          </a:p>
          <a:p>
            <a:pPr marL="0" indent="0" defTabSz="886968">
              <a:lnSpc>
                <a:spcPct val="81000"/>
              </a:lnSpc>
              <a:spcBef>
                <a:spcPts val="900"/>
              </a:spcBef>
              <a:buSzTx/>
              <a:buNone/>
              <a:defRPr sz="1940">
                <a:solidFill>
                  <a:srgbClr val="000000"/>
                </a:solidFill>
                <a:latin typeface="inherit"/>
                <a:ea typeface="inherit"/>
                <a:cs typeface="inherit"/>
                <a:sym typeface="inherit"/>
              </a:defRPr>
            </a:pPr>
            <a:r>
              <a:t>@Given(</a:t>
            </a:r>
            <a:r>
              <a:rPr>
                <a:solidFill>
                  <a:srgbClr val="0828FB"/>
                </a:solidFill>
              </a:rPr>
              <a:t>"^User is on Home Page$"</a:t>
            </a:r>
            <a:r>
              <a:t>)</a:t>
            </a:r>
            <a:endParaRPr sz="2134">
              <a:solidFill>
                <a:srgbClr val="006FE0"/>
              </a:solidFill>
            </a:endParaRPr>
          </a:p>
          <a:p>
            <a:pPr marL="0" indent="0" defTabSz="886968">
              <a:lnSpc>
                <a:spcPct val="81000"/>
              </a:lnSpc>
              <a:spcBef>
                <a:spcPts val="900"/>
              </a:spcBef>
              <a:buSzTx/>
              <a:buNone/>
              <a:defRPr sz="1940" b="1">
                <a:solidFill>
                  <a:srgbClr val="800080"/>
                </a:solidFill>
                <a:latin typeface="inherit"/>
                <a:ea typeface="inherit"/>
                <a:cs typeface="inherit"/>
                <a:sym typeface="inherit"/>
              </a:defRPr>
            </a:pPr>
            <a:r>
              <a:t>public</a:t>
            </a:r>
            <a:r>
              <a:rPr b="0">
                <a:solidFill>
                  <a:srgbClr val="006FE0"/>
                </a:solidFill>
              </a:rPr>
              <a:t> </a:t>
            </a:r>
            <a:r>
              <a:t>void</a:t>
            </a:r>
            <a:r>
              <a:rPr b="0">
                <a:solidFill>
                  <a:srgbClr val="006FE0"/>
                </a:solidFill>
              </a:rPr>
              <a:t> </a:t>
            </a:r>
            <a:r>
              <a:rPr b="0">
                <a:solidFill>
                  <a:srgbClr val="000000"/>
                </a:solidFill>
              </a:rPr>
              <a:t>user_is_on_Home_Page()</a:t>
            </a:r>
            <a:r>
              <a:rPr b="0">
                <a:solidFill>
                  <a:srgbClr val="006FE0"/>
                </a:solidFill>
              </a:rPr>
              <a:t> </a:t>
            </a:r>
            <a:r>
              <a:rPr b="0">
                <a:solidFill>
                  <a:srgbClr val="000000"/>
                </a:solidFill>
              </a:rPr>
              <a:t>throws</a:t>
            </a:r>
            <a:r>
              <a:rPr b="0">
                <a:solidFill>
                  <a:srgbClr val="006FE0"/>
                </a:solidFill>
              </a:rPr>
              <a:t> </a:t>
            </a:r>
            <a:r>
              <a:rPr b="0">
                <a:solidFill>
                  <a:srgbClr val="000000"/>
                </a:solidFill>
              </a:rPr>
              <a:t>Throwable</a:t>
            </a:r>
            <a:r>
              <a:rPr b="0">
                <a:solidFill>
                  <a:srgbClr val="006FE0"/>
                </a:solidFill>
              </a:rPr>
              <a:t> </a:t>
            </a:r>
            <a:r>
              <a:rPr b="0">
                <a:solidFill>
                  <a:srgbClr val="000000"/>
                </a:solidFill>
              </a:rPr>
              <a:t>{</a:t>
            </a:r>
            <a:endParaRPr sz="2134" b="0">
              <a:solidFill>
                <a:srgbClr val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marL="0" indent="0" defTabSz="886968">
              <a:lnSpc>
                <a:spcPct val="81000"/>
              </a:lnSpc>
              <a:spcBef>
                <a:spcPts val="900"/>
              </a:spcBef>
              <a:buSzTx/>
              <a:buNone/>
              <a:defRPr sz="1940">
                <a:solidFill>
                  <a:srgbClr val="000000"/>
                </a:solidFill>
                <a:latin typeface="inherit"/>
                <a:ea typeface="inherit"/>
                <a:cs typeface="inherit"/>
                <a:sym typeface="inherit"/>
              </a:defRPr>
            </a:pPr>
            <a:r>
              <a:t>driver</a:t>
            </a:r>
            <a:r>
              <a:rPr>
                <a:solidFill>
                  <a:srgbClr val="006FE0"/>
                </a:solidFill>
              </a:rPr>
              <a:t> </a:t>
            </a:r>
            <a:r>
              <a:t>=</a:t>
            </a:r>
            <a:r>
              <a:rPr>
                <a:solidFill>
                  <a:srgbClr val="006FE0"/>
                </a:solidFill>
              </a:rPr>
              <a:t> </a:t>
            </a:r>
            <a:r>
              <a:rPr b="1">
                <a:solidFill>
                  <a:srgbClr val="800080"/>
                </a:solidFill>
              </a:rPr>
              <a:t>new</a:t>
            </a:r>
            <a:r>
              <a:rPr>
                <a:solidFill>
                  <a:srgbClr val="006FE0"/>
                </a:solidFill>
              </a:rPr>
              <a:t> </a:t>
            </a:r>
            <a:r>
              <a:t>FirefoxDriver();</a:t>
            </a:r>
            <a:endParaRPr sz="2134">
              <a:latin typeface="Monaco"/>
              <a:ea typeface="Monaco"/>
              <a:cs typeface="Monaco"/>
              <a:sym typeface="Monaco"/>
            </a:endParaRPr>
          </a:p>
          <a:p>
            <a:pPr marL="0" indent="0" defTabSz="886968">
              <a:lnSpc>
                <a:spcPct val="81000"/>
              </a:lnSpc>
              <a:spcBef>
                <a:spcPts val="900"/>
              </a:spcBef>
              <a:buSzTx/>
              <a:buNone/>
              <a:defRPr sz="1940">
                <a:solidFill>
                  <a:srgbClr val="006FE0"/>
                </a:solidFill>
                <a:latin typeface="inherit"/>
                <a:ea typeface="inherit"/>
                <a:cs typeface="inherit"/>
                <a:sym typeface="inherit"/>
              </a:defRPr>
            </a:pPr>
            <a:r>
              <a:t>        </a:t>
            </a:r>
            <a:r>
              <a:rPr>
                <a:solidFill>
                  <a:srgbClr val="000000"/>
                </a:solidFill>
              </a:rPr>
              <a:t>driver.manage().timeouts().implicitlyWait(</a:t>
            </a:r>
            <a:r>
              <a:rPr>
                <a:solidFill>
                  <a:srgbClr val="0828FB"/>
                </a:solidFill>
              </a:rPr>
              <a:t>10</a:t>
            </a:r>
            <a:r>
              <a:rPr>
                <a:solidFill>
                  <a:srgbClr val="000000"/>
                </a:solidFill>
              </a:rPr>
              <a:t>,</a:t>
            </a:r>
            <a:r>
              <a:t> </a:t>
            </a:r>
            <a:r>
              <a:rPr>
                <a:solidFill>
                  <a:srgbClr val="000000"/>
                </a:solidFill>
              </a:rPr>
              <a:t>TimeUnit.SECONDS);</a:t>
            </a:r>
            <a:endParaRPr sz="2134">
              <a:solidFill>
                <a:srgbClr val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marL="0" indent="0" defTabSz="886968">
              <a:lnSpc>
                <a:spcPct val="81000"/>
              </a:lnSpc>
              <a:spcBef>
                <a:spcPts val="900"/>
              </a:spcBef>
              <a:buSzTx/>
              <a:buNone/>
              <a:defRPr sz="1940">
                <a:solidFill>
                  <a:srgbClr val="006FE0"/>
                </a:solidFill>
                <a:latin typeface="inherit"/>
                <a:ea typeface="inherit"/>
                <a:cs typeface="inherit"/>
                <a:sym typeface="inherit"/>
              </a:defRPr>
            </a:pPr>
            <a:r>
              <a:t>        </a:t>
            </a:r>
            <a:r>
              <a:rPr>
                <a:solidFill>
                  <a:srgbClr val="000000"/>
                </a:solidFill>
              </a:rPr>
              <a:t>driver.get(</a:t>
            </a:r>
            <a:r>
              <a:rPr>
                <a:solidFill>
                  <a:srgbClr val="0828FB"/>
                </a:solidFill>
              </a:rPr>
              <a:t>"http://www.store.demoqa.com"</a:t>
            </a:r>
            <a:r>
              <a:rPr>
                <a:solidFill>
                  <a:srgbClr val="000000"/>
                </a:solidFill>
              </a:rPr>
              <a:t>);</a:t>
            </a:r>
            <a:endParaRPr sz="2134">
              <a:solidFill>
                <a:srgbClr val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marL="0" indent="0" defTabSz="886968">
              <a:lnSpc>
                <a:spcPct val="81000"/>
              </a:lnSpc>
              <a:spcBef>
                <a:spcPts val="900"/>
              </a:spcBef>
              <a:buSzTx/>
              <a:buNone/>
              <a:defRPr sz="1940">
                <a:solidFill>
                  <a:srgbClr val="000000"/>
                </a:solidFill>
                <a:latin typeface="inherit"/>
                <a:ea typeface="inherit"/>
                <a:cs typeface="inherit"/>
                <a:sym typeface="inherit"/>
              </a:defRPr>
            </a:pPr>
            <a:r>
              <a:t>}</a:t>
            </a:r>
            <a:endParaRPr sz="2134"/>
          </a:p>
          <a:p>
            <a:pPr marL="0" indent="0" defTabSz="886968">
              <a:lnSpc>
                <a:spcPct val="81000"/>
              </a:lnSpc>
              <a:spcBef>
                <a:spcPts val="900"/>
              </a:spcBef>
              <a:buSzTx/>
              <a:buNone/>
              <a:defRPr sz="2134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2134"/>
          </a:p>
          <a:p>
            <a:pPr marL="0" indent="0" defTabSz="886968">
              <a:lnSpc>
                <a:spcPct val="81000"/>
              </a:lnSpc>
              <a:spcBef>
                <a:spcPts val="900"/>
              </a:spcBef>
              <a:buSzTx/>
              <a:buNone/>
              <a:defRPr sz="19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Find element and navigate:</a:t>
            </a:r>
            <a:endParaRPr sz="2134"/>
          </a:p>
          <a:p>
            <a:pPr marL="0" indent="0" defTabSz="886968">
              <a:lnSpc>
                <a:spcPct val="81000"/>
              </a:lnSpc>
              <a:spcBef>
                <a:spcPts val="900"/>
              </a:spcBef>
              <a:buSzTx/>
              <a:buNone/>
              <a:defRPr sz="1940">
                <a:solidFill>
                  <a:srgbClr val="000000"/>
                </a:solidFill>
                <a:latin typeface="inherit"/>
                <a:ea typeface="inherit"/>
                <a:cs typeface="inherit"/>
                <a:sym typeface="inherit"/>
              </a:defRPr>
            </a:pPr>
            <a:r>
              <a:t>@When(</a:t>
            </a:r>
            <a:r>
              <a:rPr>
                <a:solidFill>
                  <a:srgbClr val="0828FB"/>
                </a:solidFill>
              </a:rPr>
              <a:t>"^User Navigate to LogIn Page$"</a:t>
            </a:r>
            <a:r>
              <a:t>)</a:t>
            </a:r>
            <a:endParaRPr sz="2134">
              <a:solidFill>
                <a:srgbClr val="006FE0"/>
              </a:solidFill>
            </a:endParaRPr>
          </a:p>
          <a:p>
            <a:pPr marL="0" indent="0" defTabSz="886968">
              <a:lnSpc>
                <a:spcPct val="81000"/>
              </a:lnSpc>
              <a:spcBef>
                <a:spcPts val="900"/>
              </a:spcBef>
              <a:buSzTx/>
              <a:buNone/>
              <a:defRPr sz="1940" b="1">
                <a:solidFill>
                  <a:srgbClr val="800080"/>
                </a:solidFill>
                <a:latin typeface="inherit"/>
                <a:ea typeface="inherit"/>
                <a:cs typeface="inherit"/>
                <a:sym typeface="inherit"/>
              </a:defRPr>
            </a:pPr>
            <a:r>
              <a:t>public</a:t>
            </a:r>
            <a:r>
              <a:rPr b="0">
                <a:solidFill>
                  <a:srgbClr val="006FE0"/>
                </a:solidFill>
              </a:rPr>
              <a:t> </a:t>
            </a:r>
            <a:r>
              <a:t>void</a:t>
            </a:r>
            <a:r>
              <a:rPr b="0">
                <a:solidFill>
                  <a:srgbClr val="006FE0"/>
                </a:solidFill>
              </a:rPr>
              <a:t> </a:t>
            </a:r>
            <a:r>
              <a:rPr b="0">
                <a:solidFill>
                  <a:srgbClr val="000000"/>
                </a:solidFill>
              </a:rPr>
              <a:t>user_Navigate_to_LogIn_Page()</a:t>
            </a:r>
            <a:r>
              <a:rPr b="0">
                <a:solidFill>
                  <a:srgbClr val="006FE0"/>
                </a:solidFill>
              </a:rPr>
              <a:t> </a:t>
            </a:r>
            <a:r>
              <a:rPr b="0">
                <a:solidFill>
                  <a:srgbClr val="000000"/>
                </a:solidFill>
              </a:rPr>
              <a:t>throws</a:t>
            </a:r>
            <a:r>
              <a:rPr b="0">
                <a:solidFill>
                  <a:srgbClr val="006FE0"/>
                </a:solidFill>
              </a:rPr>
              <a:t> </a:t>
            </a:r>
            <a:r>
              <a:rPr b="0">
                <a:solidFill>
                  <a:srgbClr val="000000"/>
                </a:solidFill>
              </a:rPr>
              <a:t>Throwable</a:t>
            </a:r>
            <a:r>
              <a:rPr b="0">
                <a:solidFill>
                  <a:srgbClr val="006FE0"/>
                </a:solidFill>
              </a:rPr>
              <a:t> </a:t>
            </a:r>
            <a:r>
              <a:rPr b="0">
                <a:solidFill>
                  <a:srgbClr val="000000"/>
                </a:solidFill>
              </a:rPr>
              <a:t>{</a:t>
            </a:r>
            <a:endParaRPr sz="2134" b="0">
              <a:solidFill>
                <a:srgbClr val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marL="0" indent="0" defTabSz="886968">
              <a:lnSpc>
                <a:spcPct val="81000"/>
              </a:lnSpc>
              <a:spcBef>
                <a:spcPts val="900"/>
              </a:spcBef>
              <a:buSzTx/>
              <a:buNone/>
              <a:defRPr sz="1940">
                <a:solidFill>
                  <a:srgbClr val="000000"/>
                </a:solidFill>
                <a:latin typeface="inherit"/>
                <a:ea typeface="inherit"/>
                <a:cs typeface="inherit"/>
                <a:sym typeface="inherit"/>
              </a:defRPr>
            </a:pPr>
            <a:r>
              <a:t>driver.findElement(By.xpath(</a:t>
            </a:r>
            <a:r>
              <a:rPr>
                <a:solidFill>
                  <a:srgbClr val="0828FB"/>
                </a:solidFill>
              </a:rPr>
              <a:t>".//*[@id='account']/a"</a:t>
            </a:r>
            <a:r>
              <a:t>)).click();</a:t>
            </a:r>
            <a:endParaRPr sz="2134">
              <a:latin typeface="Monaco"/>
              <a:ea typeface="Monaco"/>
              <a:cs typeface="Monaco"/>
              <a:sym typeface="Monaco"/>
            </a:endParaRPr>
          </a:p>
          <a:p>
            <a:pPr marL="0" indent="0" defTabSz="886968">
              <a:lnSpc>
                <a:spcPct val="81000"/>
              </a:lnSpc>
              <a:spcBef>
                <a:spcPts val="900"/>
              </a:spcBef>
              <a:buSzTx/>
              <a:buNone/>
              <a:defRPr sz="1940">
                <a:solidFill>
                  <a:srgbClr val="000000"/>
                </a:solidFill>
                <a:latin typeface="inherit"/>
                <a:ea typeface="inherit"/>
                <a:cs typeface="inherit"/>
                <a:sym typeface="inherit"/>
              </a:defRPr>
            </a:pPr>
            <a:r>
              <a:t>}</a:t>
            </a:r>
          </a:p>
        </p:txBody>
      </p:sp>
      <p:sp>
        <p:nvSpPr>
          <p:cNvPr id="679" name="Shape 679"/>
          <p:cNvSpPr>
            <a:spLocks noGrp="1"/>
          </p:cNvSpPr>
          <p:nvPr>
            <p:ph type="title"/>
          </p:nvPr>
        </p:nvSpPr>
        <p:spPr>
          <a:xfrm>
            <a:off x="2802467" y="337448"/>
            <a:ext cx="5971040" cy="822486"/>
          </a:xfrm>
          <a:prstGeom prst="rect">
            <a:avLst/>
          </a:prstGeom>
        </p:spPr>
        <p:txBody>
          <a:bodyPr/>
          <a:lstStyle/>
          <a:p>
            <a:r>
              <a:t>Example Steps</a:t>
            </a:r>
          </a:p>
        </p:txBody>
      </p:sp>
    </p:spTree>
    <p:extLst>
      <p:ext uri="{BB962C8B-B14F-4D97-AF65-F5344CB8AC3E}">
        <p14:creationId xmlns:p14="http://schemas.microsoft.com/office/powerpoint/2010/main" val="3560370971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endParaRPr dirty="0"/>
          </a:p>
          <a:p>
            <a:pPr>
              <a:buBlip>
                <a:blip r:embed="rId3"/>
              </a:buBlip>
            </a:pPr>
            <a:r>
              <a:rPr dirty="0"/>
              <a:t> Individual software modules are combined and tested as a group.</a:t>
            </a:r>
          </a:p>
          <a:p>
            <a:pPr>
              <a:buBlip>
                <a:blip r:embed="rId3"/>
              </a:buBlip>
            </a:pPr>
            <a:endParaRPr dirty="0"/>
          </a:p>
          <a:p>
            <a:pPr>
              <a:buBlip>
                <a:blip r:embed="rId3"/>
              </a:buBlip>
            </a:pPr>
            <a:r>
              <a:rPr dirty="0"/>
              <a:t> You test the integrations of many units together.</a:t>
            </a:r>
          </a:p>
          <a:p>
            <a:pPr>
              <a:buBlip>
                <a:blip r:embed="rId3"/>
              </a:buBlip>
            </a:pPr>
            <a:endParaRPr dirty="0"/>
          </a:p>
          <a:p>
            <a:pPr>
              <a:buBlip>
                <a:blip r:embed="rId3"/>
              </a:buBlip>
            </a:pPr>
            <a:r>
              <a:rPr dirty="0"/>
              <a:t> You make sure your code works when put together, including dependencies, databases and libraries.</a:t>
            </a:r>
          </a:p>
          <a:p>
            <a:pPr>
              <a:buBlip>
                <a:blip r:embed="rId3"/>
              </a:buBlip>
            </a:pPr>
            <a:endParaRPr dirty="0"/>
          </a:p>
          <a:p>
            <a:pPr>
              <a:buBlip>
                <a:blip r:embed="rId3"/>
              </a:buBlip>
            </a:pPr>
            <a:r>
              <a:rPr dirty="0"/>
              <a:t> Usually done by the developers.</a:t>
            </a:r>
          </a:p>
        </p:txBody>
      </p:sp>
      <p:sp>
        <p:nvSpPr>
          <p:cNvPr id="324" name="Shape 3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Integration Testing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/>
              <a:t> </a:t>
            </a:r>
          </a:p>
          <a:p>
            <a:pPr>
              <a:buBlip>
                <a:blip r:embed="rId3"/>
              </a:buBlip>
            </a:pPr>
            <a:r>
              <a:rPr dirty="0"/>
              <a:t> Ensure that further changes have not broken any units that were already tested.</a:t>
            </a:r>
          </a:p>
          <a:p>
            <a:pPr>
              <a:buBlip>
                <a:blip r:embed="rId3"/>
              </a:buBlip>
            </a:pPr>
            <a:endParaRPr dirty="0"/>
          </a:p>
          <a:p>
            <a:pPr>
              <a:buBlip>
                <a:blip r:embed="rId3"/>
              </a:buBlip>
            </a:pPr>
            <a:r>
              <a:rPr dirty="0"/>
              <a:t> Ensure that specific bug will not occur again. (Assume a test that was written when a bug was fixed)</a:t>
            </a:r>
          </a:p>
          <a:p>
            <a:pPr>
              <a:buBlip>
                <a:blip r:embed="rId3"/>
              </a:buBlip>
            </a:pPr>
            <a:endParaRPr dirty="0"/>
          </a:p>
          <a:p>
            <a:pPr>
              <a:buBlip>
                <a:blip r:embed="rId3"/>
              </a:buBlip>
            </a:pPr>
            <a:r>
              <a:rPr dirty="0"/>
              <a:t> Make sure the application provides the same outcome</a:t>
            </a:r>
          </a:p>
          <a:p>
            <a:pPr>
              <a:buBlip>
                <a:blip r:embed="rId3"/>
              </a:buBlip>
            </a:pPr>
            <a:endParaRPr dirty="0"/>
          </a:p>
          <a:p>
            <a:pPr>
              <a:buBlip>
                <a:blip r:embed="rId3"/>
              </a:buBlip>
            </a:pPr>
            <a:r>
              <a:rPr dirty="0"/>
              <a:t> Running unit/integration tests with every commit is technically (automated) regression testing</a:t>
            </a:r>
          </a:p>
        </p:txBody>
      </p:sp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Regression Testing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1742" indent="-221742" defTabSz="886968">
              <a:spcBef>
                <a:spcPts val="900"/>
              </a:spcBef>
              <a:buBlip>
                <a:blip r:embed="rId3"/>
              </a:buBlip>
              <a:defRPr sz="2328"/>
            </a:pPr>
            <a:endParaRPr dirty="0"/>
          </a:p>
          <a:p>
            <a:pPr marL="221742" indent="-221742" defTabSz="886968">
              <a:spcBef>
                <a:spcPts val="900"/>
              </a:spcBef>
              <a:buBlip>
                <a:blip r:embed="rId3"/>
              </a:buBlip>
              <a:defRPr sz="2328"/>
            </a:pPr>
            <a:r>
              <a:rPr dirty="0"/>
              <a:t> Ensure a feature or use case meets user/customer/business requirements.</a:t>
            </a:r>
          </a:p>
          <a:p>
            <a:pPr marL="221742" indent="-221742" defTabSz="886968">
              <a:spcBef>
                <a:spcPts val="900"/>
              </a:spcBef>
              <a:buBlip>
                <a:blip r:embed="rId3"/>
              </a:buBlip>
              <a:defRPr sz="2328"/>
            </a:pPr>
            <a:endParaRPr dirty="0"/>
          </a:p>
          <a:p>
            <a:pPr marL="221742" indent="-221742" defTabSz="886968">
              <a:spcBef>
                <a:spcPts val="900"/>
              </a:spcBef>
              <a:buBlip>
                <a:blip r:embed="rId3"/>
              </a:buBlip>
              <a:defRPr sz="2328"/>
            </a:pPr>
            <a:r>
              <a:rPr dirty="0"/>
              <a:t> Check that the entire system (or a subsystem) fulfils its entire specifications.</a:t>
            </a:r>
          </a:p>
          <a:p>
            <a:pPr marL="221742" indent="-221742" defTabSz="886968">
              <a:spcBef>
                <a:spcPts val="900"/>
              </a:spcBef>
              <a:buBlip>
                <a:blip r:embed="rId3"/>
              </a:buBlip>
              <a:defRPr sz="2328"/>
            </a:pPr>
            <a:endParaRPr dirty="0"/>
          </a:p>
          <a:p>
            <a:pPr marL="221742" indent="-221742" defTabSz="886968">
              <a:spcBef>
                <a:spcPts val="900"/>
              </a:spcBef>
              <a:buBlip>
                <a:blip r:embed="rId3"/>
              </a:buBlip>
              <a:defRPr sz="2328"/>
            </a:pPr>
            <a:r>
              <a:rPr dirty="0"/>
              <a:t> Mainly run before finishing a new deliverable or announcing completion of a larger task.</a:t>
            </a:r>
          </a:p>
          <a:p>
            <a:pPr marL="221742" indent="-221742" defTabSz="886968">
              <a:spcBef>
                <a:spcPts val="900"/>
              </a:spcBef>
              <a:buBlip>
                <a:blip r:embed="rId3"/>
              </a:buBlip>
              <a:defRPr sz="2328"/>
            </a:pPr>
            <a:endParaRPr dirty="0"/>
          </a:p>
          <a:p>
            <a:pPr marL="221742" indent="-221742" defTabSz="886968">
              <a:spcBef>
                <a:spcPts val="900"/>
              </a:spcBef>
              <a:buBlip>
                <a:blip r:embed="rId3"/>
              </a:buBlip>
              <a:defRPr sz="2328"/>
            </a:pPr>
            <a:r>
              <a:rPr dirty="0"/>
              <a:t> It can be done manually by user/tester or automatically by testing tools such as Cucumber and Selenium.</a:t>
            </a:r>
          </a:p>
        </p:txBody>
      </p:sp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Acceptance Test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graphicFrame>
        <p:nvGraphicFramePr>
          <p:cNvPr id="339" name="Table 339"/>
          <p:cNvGraphicFramePr/>
          <p:nvPr/>
        </p:nvGraphicFramePr>
        <p:xfrm>
          <a:off x="406400" y="1792489"/>
          <a:ext cx="8550721" cy="3410847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26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5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554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When fails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It tells you that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88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/>
                        <a:t>Unit Test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800"/>
                      </a:pPr>
                      <a:r>
                        <a:rPr sz="2400">
                          <a:solidFill>
                            <a:srgbClr val="404041"/>
                          </a:solidFill>
                          <a:latin typeface="Myriad Pro Light"/>
                          <a:ea typeface="Myriad Pro Light"/>
                          <a:cs typeface="Myriad Pro Light"/>
                          <a:sym typeface="Myriad Pro Light"/>
                        </a:rPr>
                        <a:t>what piece of your code needs to be fixed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824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/>
                        <a:t>Integration Test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800"/>
                      </a:pPr>
                      <a:r>
                        <a:rPr sz="2400">
                          <a:solidFill>
                            <a:srgbClr val="404041"/>
                          </a:solidFill>
                          <a:latin typeface="Myriad Pro Light"/>
                          <a:ea typeface="Myriad Pro Light"/>
                          <a:cs typeface="Myriad Pro Light"/>
                          <a:sym typeface="Myriad Pro Light"/>
                        </a:rPr>
                        <a:t>the pieces of your application are not working together as expected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60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/>
                        <a:t>Acceptance Test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800"/>
                      </a:pPr>
                      <a:r>
                        <a:rPr sz="2400">
                          <a:solidFill>
                            <a:srgbClr val="404041"/>
                          </a:solidFill>
                          <a:latin typeface="Myriad Pro Light"/>
                          <a:ea typeface="Myriad Pro Light"/>
                          <a:cs typeface="Myriad Pro Light"/>
                          <a:sym typeface="Myriad Pro Light"/>
                        </a:rPr>
                        <a:t>the application is not doing what the customer expects it to do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80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/>
                        <a:t>Regression Test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800"/>
                      </a:pPr>
                      <a:r>
                        <a:rPr sz="2400">
                          <a:solidFill>
                            <a:srgbClr val="404041"/>
                          </a:solidFill>
                          <a:latin typeface="Myriad Pro Light"/>
                          <a:ea typeface="Myriad Pro Light"/>
                          <a:cs typeface="Myriad Pro Light"/>
                          <a:sym typeface="Myriad Pro Light"/>
                        </a:rPr>
                        <a:t>the application no longer behaves the way it used to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Unit Test</a:t>
            </a:r>
          </a:p>
        </p:txBody>
      </p:sp>
      <p:pic>
        <p:nvPicPr>
          <p:cNvPr id="342" name="image4.gif" descr="D:\Users\tsenturk\Desktop\unit-tests-pass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6125" y="1275555"/>
            <a:ext cx="2678907" cy="4101498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Shape 343"/>
          <p:cNvSpPr/>
          <p:nvPr/>
        </p:nvSpPr>
        <p:spPr>
          <a:xfrm>
            <a:off x="2985921" y="5658065"/>
            <a:ext cx="3279315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r>
              <a:t>99% of the unit tests pass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1261</Words>
  <Application>Microsoft Macintosh PowerPoint</Application>
  <PresentationFormat>On-screen Show (4:3)</PresentationFormat>
  <Paragraphs>303</Paragraphs>
  <Slides>44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65" baseType="lpstr">
      <vt:lpstr>Arial</vt:lpstr>
      <vt:lpstr>Avenir Book</vt:lpstr>
      <vt:lpstr>Avenir Light</vt:lpstr>
      <vt:lpstr>Avenir Medium</vt:lpstr>
      <vt:lpstr>Bodoni SvtyTwo ITC TT-Book</vt:lpstr>
      <vt:lpstr>Calibri</vt:lpstr>
      <vt:lpstr>Courier New</vt:lpstr>
      <vt:lpstr>DIN Alternate</vt:lpstr>
      <vt:lpstr>DIN Condensed</vt:lpstr>
      <vt:lpstr>Helvetica</vt:lpstr>
      <vt:lpstr>Helvetica Neue</vt:lpstr>
      <vt:lpstr>inherit</vt:lpstr>
      <vt:lpstr>Iowan Old Style Roman</vt:lpstr>
      <vt:lpstr>Monaco</vt:lpstr>
      <vt:lpstr>Myriad Pro</vt:lpstr>
      <vt:lpstr>Myriad Pro Light</vt:lpstr>
      <vt:lpstr>Myriad Web Pro</vt:lpstr>
      <vt:lpstr>Palatino</vt:lpstr>
      <vt:lpstr>Wingdings</vt:lpstr>
      <vt:lpstr>Zapf Dingbats</vt:lpstr>
      <vt:lpstr>Office Theme</vt:lpstr>
      <vt:lpstr>BDD with Cucumber &amp; Java</vt:lpstr>
      <vt:lpstr>Introduction to Acceptance Testing</vt:lpstr>
      <vt:lpstr>Introduction</vt:lpstr>
      <vt:lpstr>Unit Testing</vt:lpstr>
      <vt:lpstr>Integration Testing</vt:lpstr>
      <vt:lpstr>Regression Testing</vt:lpstr>
      <vt:lpstr>Acceptance Test</vt:lpstr>
      <vt:lpstr>Summary</vt:lpstr>
      <vt:lpstr>Unit Test</vt:lpstr>
      <vt:lpstr>Unit Test</vt:lpstr>
      <vt:lpstr>Unit Test/Integration Test</vt:lpstr>
      <vt:lpstr>Acceptance Test</vt:lpstr>
      <vt:lpstr>Pyramid</vt:lpstr>
      <vt:lpstr>What is Acceptance  Testing</vt:lpstr>
      <vt:lpstr>Why ?</vt:lpstr>
      <vt:lpstr>When ?</vt:lpstr>
      <vt:lpstr>How ?</vt:lpstr>
      <vt:lpstr>Acceptance Test Layers</vt:lpstr>
      <vt:lpstr>Acceptance Criteria</vt:lpstr>
      <vt:lpstr>Test Implementation Layer</vt:lpstr>
      <vt:lpstr>Application Driver Layer</vt:lpstr>
      <vt:lpstr>Acceptance Test Sample In NETAS</vt:lpstr>
      <vt:lpstr>Some Frameworks</vt:lpstr>
      <vt:lpstr>Introduction to Selenium Automation</vt:lpstr>
      <vt:lpstr>What is Selenium?</vt:lpstr>
      <vt:lpstr>Selenium IDE</vt:lpstr>
      <vt:lpstr>Selenium WebDriver</vt:lpstr>
      <vt:lpstr>Selenium for Mobile</vt:lpstr>
      <vt:lpstr>Selenium Alternatives</vt:lpstr>
      <vt:lpstr>Introduction to BDD with Cucumber and Selenium</vt:lpstr>
      <vt:lpstr>Flashback: TDD</vt:lpstr>
      <vt:lpstr>Behavior-Driven Development</vt:lpstr>
      <vt:lpstr>Domain-Specific Language</vt:lpstr>
      <vt:lpstr>TDD vs. BDD</vt:lpstr>
      <vt:lpstr>Cucumber</vt:lpstr>
      <vt:lpstr>Cucumber Implementations</vt:lpstr>
      <vt:lpstr>Java Implementation</vt:lpstr>
      <vt:lpstr>Feature/Scenario/Background Example</vt:lpstr>
      <vt:lpstr>And/But Example</vt:lpstr>
      <vt:lpstr>Scenario Outline Example</vt:lpstr>
      <vt:lpstr>Common Hook Usages</vt:lpstr>
      <vt:lpstr>Scenario Hook</vt:lpstr>
      <vt:lpstr>Step Definitions with Selenium</vt:lpstr>
      <vt:lpstr>Example Steps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BDD with Cucumber &amp; Java</dc:title>
  <cp:lastModifiedBy>Mehmet Şirin Usanmaz</cp:lastModifiedBy>
  <cp:revision>5</cp:revision>
  <dcterms:modified xsi:type="dcterms:W3CDTF">2019-03-06T13:42:07Z</dcterms:modified>
</cp:coreProperties>
</file>